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0"/>
  </p:notesMasterIdLst>
  <p:handoutMasterIdLst>
    <p:handoutMasterId r:id="rId41"/>
  </p:handoutMasterIdLst>
  <p:sldIdLst>
    <p:sldId id="260" r:id="rId2"/>
    <p:sldId id="290" r:id="rId3"/>
    <p:sldId id="452" r:id="rId4"/>
    <p:sldId id="453" r:id="rId5"/>
    <p:sldId id="454" r:id="rId6"/>
    <p:sldId id="455" r:id="rId7"/>
    <p:sldId id="460" r:id="rId8"/>
    <p:sldId id="461" r:id="rId9"/>
    <p:sldId id="424" r:id="rId10"/>
    <p:sldId id="425" r:id="rId11"/>
    <p:sldId id="426" r:id="rId12"/>
    <p:sldId id="427" r:id="rId13"/>
    <p:sldId id="433" r:id="rId14"/>
    <p:sldId id="434" r:id="rId15"/>
    <p:sldId id="435" r:id="rId16"/>
    <p:sldId id="456" r:id="rId17"/>
    <p:sldId id="457" r:id="rId18"/>
    <p:sldId id="459" r:id="rId19"/>
    <p:sldId id="462" r:id="rId20"/>
    <p:sldId id="463" r:id="rId21"/>
    <p:sldId id="464" r:id="rId22"/>
    <p:sldId id="465" r:id="rId23"/>
    <p:sldId id="466" r:id="rId24"/>
    <p:sldId id="467" r:id="rId25"/>
    <p:sldId id="468" r:id="rId26"/>
    <p:sldId id="469" r:id="rId27"/>
    <p:sldId id="470" r:id="rId28"/>
    <p:sldId id="471" r:id="rId29"/>
    <p:sldId id="472" r:id="rId30"/>
    <p:sldId id="436" r:id="rId31"/>
    <p:sldId id="437" r:id="rId32"/>
    <p:sldId id="438" r:id="rId33"/>
    <p:sldId id="439" r:id="rId34"/>
    <p:sldId id="440" r:id="rId35"/>
    <p:sldId id="441" r:id="rId36"/>
    <p:sldId id="442" r:id="rId37"/>
    <p:sldId id="443" r:id="rId38"/>
    <p:sldId id="373" r:id="rId39"/>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7" autoAdjust="0"/>
    <p:restoredTop sz="73107" autoAdjust="0"/>
  </p:normalViewPr>
  <p:slideViewPr>
    <p:cSldViewPr snapToGrid="0">
      <p:cViewPr varScale="1">
        <p:scale>
          <a:sx n="54" d="100"/>
          <a:sy n="54" d="100"/>
        </p:scale>
        <p:origin x="12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1"/>
            <a:ext cx="2945659" cy="498056"/>
          </a:xfrm>
          <a:prstGeom prst="rect">
            <a:avLst/>
          </a:prstGeom>
        </p:spPr>
        <p:txBody>
          <a:bodyPr vert="horz" lIns="93324" tIns="46662" rIns="93324" bIns="46662" rtlCol="0"/>
          <a:lstStyle>
            <a:lvl1pPr algn="l">
              <a:defRPr sz="1200"/>
            </a:lvl1pPr>
          </a:lstStyle>
          <a:p>
            <a:endParaRPr lang="tr-TR"/>
          </a:p>
        </p:txBody>
      </p:sp>
      <p:sp>
        <p:nvSpPr>
          <p:cNvPr id="3" name="Veri Yer Tutucusu 2"/>
          <p:cNvSpPr>
            <a:spLocks noGrp="1"/>
          </p:cNvSpPr>
          <p:nvPr>
            <p:ph type="dt" sz="quarter" idx="1"/>
          </p:nvPr>
        </p:nvSpPr>
        <p:spPr>
          <a:xfrm>
            <a:off x="3850445" y="1"/>
            <a:ext cx="2945659" cy="498056"/>
          </a:xfrm>
          <a:prstGeom prst="rect">
            <a:avLst/>
          </a:prstGeom>
        </p:spPr>
        <p:txBody>
          <a:bodyPr vert="horz" lIns="93324" tIns="46662" rIns="93324" bIns="46662" rtlCol="0"/>
          <a:lstStyle>
            <a:lvl1pPr algn="r">
              <a:defRPr sz="1200"/>
            </a:lvl1pPr>
          </a:lstStyle>
          <a:p>
            <a:fld id="{FC2E3650-F350-41E5-BA2D-92DAB832084B}" type="datetimeFigureOut">
              <a:rPr lang="tr-TR" smtClean="0"/>
              <a:t>27.07.2018</a:t>
            </a:fld>
            <a:endParaRPr lang="tr-TR"/>
          </a:p>
        </p:txBody>
      </p:sp>
      <p:sp>
        <p:nvSpPr>
          <p:cNvPr id="4" name="Altbilgi Yer Tutucusu 3"/>
          <p:cNvSpPr>
            <a:spLocks noGrp="1"/>
          </p:cNvSpPr>
          <p:nvPr>
            <p:ph type="ftr" sz="quarter" idx="2"/>
          </p:nvPr>
        </p:nvSpPr>
        <p:spPr>
          <a:xfrm>
            <a:off x="1" y="9428585"/>
            <a:ext cx="2945659" cy="498055"/>
          </a:xfrm>
          <a:prstGeom prst="rect">
            <a:avLst/>
          </a:prstGeom>
        </p:spPr>
        <p:txBody>
          <a:bodyPr vert="horz" lIns="93324" tIns="46662" rIns="93324" bIns="46662"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5" y="9428585"/>
            <a:ext cx="2945659" cy="498055"/>
          </a:xfrm>
          <a:prstGeom prst="rect">
            <a:avLst/>
          </a:prstGeom>
        </p:spPr>
        <p:txBody>
          <a:bodyPr vert="horz" lIns="93324" tIns="46662" rIns="93324" bIns="46662" rtlCol="0" anchor="b"/>
          <a:lstStyle>
            <a:lvl1pPr algn="r">
              <a:defRPr sz="1200"/>
            </a:lvl1pPr>
          </a:lstStyle>
          <a:p>
            <a:fld id="{04745C0C-C0A5-43C5-8CF4-7ECB85CC1615}" type="slidenum">
              <a:rPr lang="tr-TR" smtClean="0"/>
              <a:t>‹#›</a:t>
            </a:fld>
            <a:endParaRPr lang="tr-TR"/>
          </a:p>
        </p:txBody>
      </p:sp>
    </p:spTree>
    <p:extLst>
      <p:ext uri="{BB962C8B-B14F-4D97-AF65-F5344CB8AC3E}">
        <p14:creationId xmlns:p14="http://schemas.microsoft.com/office/powerpoint/2010/main" val="921733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1"/>
            <a:ext cx="2945659" cy="498056"/>
          </a:xfrm>
          <a:prstGeom prst="rect">
            <a:avLst/>
          </a:prstGeom>
        </p:spPr>
        <p:txBody>
          <a:bodyPr vert="horz" lIns="93324" tIns="46662" rIns="93324" bIns="46662" rtlCol="0"/>
          <a:lstStyle>
            <a:lvl1pPr algn="l">
              <a:defRPr sz="1200"/>
            </a:lvl1pPr>
          </a:lstStyle>
          <a:p>
            <a:endParaRPr lang="tr-TR"/>
          </a:p>
        </p:txBody>
      </p:sp>
      <p:sp>
        <p:nvSpPr>
          <p:cNvPr id="3" name="Veri Yer Tutucusu 2"/>
          <p:cNvSpPr>
            <a:spLocks noGrp="1"/>
          </p:cNvSpPr>
          <p:nvPr>
            <p:ph type="dt" idx="1"/>
          </p:nvPr>
        </p:nvSpPr>
        <p:spPr>
          <a:xfrm>
            <a:off x="3850445" y="1"/>
            <a:ext cx="2945659" cy="498056"/>
          </a:xfrm>
          <a:prstGeom prst="rect">
            <a:avLst/>
          </a:prstGeom>
        </p:spPr>
        <p:txBody>
          <a:bodyPr vert="horz" lIns="93324" tIns="46662" rIns="93324" bIns="46662" rtlCol="0"/>
          <a:lstStyle>
            <a:lvl1pPr algn="r">
              <a:defRPr sz="1200"/>
            </a:lvl1pPr>
          </a:lstStyle>
          <a:p>
            <a:fld id="{DDC15B8E-17D4-4784-9183-BF7636072851}" type="datetimeFigureOut">
              <a:rPr lang="tr-TR" smtClean="0"/>
              <a:t>27.07.2018</a:t>
            </a:fld>
            <a:endParaRPr lang="tr-TR"/>
          </a:p>
        </p:txBody>
      </p:sp>
      <p:sp>
        <p:nvSpPr>
          <p:cNvPr id="4" name="Slayt Görüntüsü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3324" tIns="46662" rIns="93324" bIns="46662" rtlCol="0" anchor="ctr"/>
          <a:lstStyle/>
          <a:p>
            <a:endParaRPr lang="tr-TR"/>
          </a:p>
        </p:txBody>
      </p:sp>
      <p:sp>
        <p:nvSpPr>
          <p:cNvPr id="5" name="Not Yer Tutucusu 4"/>
          <p:cNvSpPr>
            <a:spLocks noGrp="1"/>
          </p:cNvSpPr>
          <p:nvPr>
            <p:ph type="body" sz="quarter" idx="3"/>
          </p:nvPr>
        </p:nvSpPr>
        <p:spPr>
          <a:xfrm>
            <a:off x="679768" y="4777193"/>
            <a:ext cx="5438140" cy="3908615"/>
          </a:xfrm>
          <a:prstGeom prst="rect">
            <a:avLst/>
          </a:prstGeom>
        </p:spPr>
        <p:txBody>
          <a:bodyPr vert="horz" lIns="93324" tIns="46662" rIns="93324" bIns="46662"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1" y="9428585"/>
            <a:ext cx="2945659" cy="498055"/>
          </a:xfrm>
          <a:prstGeom prst="rect">
            <a:avLst/>
          </a:prstGeom>
        </p:spPr>
        <p:txBody>
          <a:bodyPr vert="horz" lIns="93324" tIns="46662" rIns="93324" bIns="46662"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5" y="9428585"/>
            <a:ext cx="2945659" cy="498055"/>
          </a:xfrm>
          <a:prstGeom prst="rect">
            <a:avLst/>
          </a:prstGeom>
        </p:spPr>
        <p:txBody>
          <a:bodyPr vert="horz" lIns="93324" tIns="46662" rIns="93324" bIns="46662" rtlCol="0" anchor="b"/>
          <a:lstStyle>
            <a:lvl1pPr algn="r">
              <a:defRPr sz="1200"/>
            </a:lvl1pPr>
          </a:lstStyle>
          <a:p>
            <a:fld id="{8592DC02-696D-404E-8FEE-B76A41BE0B2A}" type="slidenum">
              <a:rPr lang="tr-TR" smtClean="0"/>
              <a:t>‹#›</a:t>
            </a:fld>
            <a:endParaRPr lang="tr-TR"/>
          </a:p>
        </p:txBody>
      </p:sp>
    </p:spTree>
    <p:extLst>
      <p:ext uri="{BB962C8B-B14F-4D97-AF65-F5344CB8AC3E}">
        <p14:creationId xmlns:p14="http://schemas.microsoft.com/office/powerpoint/2010/main" val="2307598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34B4BC6C-A26A-4437-97D9-22832D07818A}" type="slidenum">
              <a:rPr lang="tr-TR" altLang="tr-TR" smtClean="0"/>
              <a:pPr>
                <a:defRPr/>
              </a:pPr>
              <a:t>1</a:t>
            </a:fld>
            <a:endParaRPr lang="tr-TR" altLang="tr-TR"/>
          </a:p>
        </p:txBody>
      </p:sp>
    </p:spTree>
    <p:extLst>
      <p:ext uri="{BB962C8B-B14F-4D97-AF65-F5344CB8AC3E}">
        <p14:creationId xmlns:p14="http://schemas.microsoft.com/office/powerpoint/2010/main" val="10490046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2016 – 5.002 başvuru için 22,15 milyon TL</a:t>
            </a:r>
          </a:p>
          <a:p>
            <a:pPr marL="0" marR="0" lvl="0" indent="0" algn="l" defTabSz="914400" rtl="0" eaLnBrk="0" fontAlgn="base" latinLnBrk="0" hangingPunct="0">
              <a:lnSpc>
                <a:spcPct val="100000"/>
              </a:lnSpc>
              <a:spcBef>
                <a:spcPct val="30000"/>
              </a:spcBef>
              <a:spcAft>
                <a:spcPct val="0"/>
              </a:spcAft>
              <a:buClrTx/>
              <a:buSzTx/>
              <a:buFontTx/>
              <a:buNone/>
              <a:tabLst/>
              <a:defRPr/>
            </a:pPr>
            <a:r>
              <a:rPr lang="tr-TR" sz="1200" kern="1200" dirty="0" smtClean="0">
                <a:solidFill>
                  <a:schemeClr val="tx1"/>
                </a:solidFill>
                <a:effectLst/>
                <a:latin typeface="+mn-lt"/>
                <a:ea typeface="+mn-ea"/>
                <a:cs typeface="+mn-cs"/>
              </a:rPr>
              <a:t>2017 – 7.196 başvuru için 51,80 milyon TL destek ödemesi yapılmıştır.</a:t>
            </a:r>
          </a:p>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10</a:t>
            </a:fld>
            <a:endParaRPr lang="tr-TR"/>
          </a:p>
        </p:txBody>
      </p:sp>
    </p:spTree>
    <p:extLst>
      <p:ext uri="{BB962C8B-B14F-4D97-AF65-F5344CB8AC3E}">
        <p14:creationId xmlns:p14="http://schemas.microsoft.com/office/powerpoint/2010/main" val="1064242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Pazar araştırması ve pazara giriş desteğinin önemli kalemlerinden biri de </a:t>
            </a:r>
            <a:r>
              <a:rPr lang="tr-TR" sz="1200" kern="1200" dirty="0" err="1" smtClean="0">
                <a:solidFill>
                  <a:schemeClr val="tx1"/>
                </a:solidFill>
                <a:effectLst/>
                <a:latin typeface="+mn-lt"/>
                <a:ea typeface="+mn-ea"/>
                <a:cs typeface="+mn-cs"/>
              </a:rPr>
              <a:t>sektörel</a:t>
            </a:r>
            <a:r>
              <a:rPr lang="tr-TR" sz="1200" kern="1200" dirty="0" smtClean="0">
                <a:solidFill>
                  <a:schemeClr val="tx1"/>
                </a:solidFill>
                <a:effectLst/>
                <a:latin typeface="+mn-lt"/>
                <a:ea typeface="+mn-ea"/>
                <a:cs typeface="+mn-cs"/>
              </a:rPr>
              <a:t> ticaret heyetleri ve alım heyetleri düzenlenmesidir. Bir işbirliği kuruluşu yılda 5 adede kadar </a:t>
            </a:r>
            <a:r>
              <a:rPr lang="tr-TR" sz="1200" kern="1200" dirty="0" err="1" smtClean="0">
                <a:solidFill>
                  <a:schemeClr val="tx1"/>
                </a:solidFill>
                <a:effectLst/>
                <a:latin typeface="+mn-lt"/>
                <a:ea typeface="+mn-ea"/>
                <a:cs typeface="+mn-cs"/>
              </a:rPr>
              <a:t>sektörel</a:t>
            </a:r>
            <a:r>
              <a:rPr lang="tr-TR" sz="1200" kern="1200" dirty="0" smtClean="0">
                <a:solidFill>
                  <a:schemeClr val="tx1"/>
                </a:solidFill>
                <a:effectLst/>
                <a:latin typeface="+mn-lt"/>
                <a:ea typeface="+mn-ea"/>
                <a:cs typeface="+mn-cs"/>
              </a:rPr>
              <a:t> ticaret heyeti, yılda 10 adede kadar alım heyeti düzenleyebilmekteydi. Daha fazla heyet düzenlenmesinin yolunu açmak için bu sınırlamaları kaldırdık. Günümüz koşullarında, agresif biçimde yeni pazarlara açılmaya ve var olduğumuz pazarlarda daha iyi tutunmaya ihtiyacımız var. Ticaret heyetlerine ve alım heyetlerine özel önem atfediyoruz. </a:t>
            </a:r>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11</a:t>
            </a:fld>
            <a:endParaRPr lang="tr-TR"/>
          </a:p>
        </p:txBody>
      </p:sp>
    </p:spTree>
    <p:extLst>
      <p:ext uri="{BB962C8B-B14F-4D97-AF65-F5344CB8AC3E}">
        <p14:creationId xmlns:p14="http://schemas.microsoft.com/office/powerpoint/2010/main" val="2535082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E-Ticaret Sitelerine toplu üyelik desteği kapsamında 8 proje onaylanmıştır.</a:t>
            </a:r>
          </a:p>
          <a:p>
            <a:r>
              <a:rPr lang="tr-TR" sz="1200" kern="1200" dirty="0" smtClean="0">
                <a:solidFill>
                  <a:schemeClr val="tx1"/>
                </a:solidFill>
                <a:effectLst/>
                <a:latin typeface="+mn-lt"/>
                <a:ea typeface="+mn-ea"/>
                <a:cs typeface="+mn-cs"/>
              </a:rPr>
              <a:t>Bu projeler kapsamında, 11.597</a:t>
            </a:r>
            <a:r>
              <a:rPr lang="tr-TR" sz="1200" kern="1200" baseline="0" dirty="0" smtClean="0">
                <a:solidFill>
                  <a:schemeClr val="tx1"/>
                </a:solidFill>
                <a:effectLst/>
                <a:latin typeface="+mn-lt"/>
                <a:ea typeface="+mn-ea"/>
                <a:cs typeface="+mn-cs"/>
              </a:rPr>
              <a:t> şirkete</a:t>
            </a:r>
            <a:r>
              <a:rPr lang="tr-TR" sz="1200" kern="1200" dirty="0" smtClean="0">
                <a:solidFill>
                  <a:schemeClr val="tx1"/>
                </a:solidFill>
                <a:effectLst/>
                <a:latin typeface="+mn-lt"/>
                <a:ea typeface="+mn-ea"/>
                <a:cs typeface="+mn-cs"/>
              </a:rPr>
              <a:t> onay verilmiştir.</a:t>
            </a:r>
          </a:p>
          <a:p>
            <a:r>
              <a:rPr lang="tr-TR" sz="1200" kern="1200" dirty="0" smtClean="0">
                <a:solidFill>
                  <a:schemeClr val="tx1"/>
                </a:solidFill>
                <a:effectLst/>
                <a:latin typeface="+mn-lt"/>
                <a:ea typeface="+mn-ea"/>
                <a:cs typeface="+mn-cs"/>
              </a:rPr>
              <a:t>Onaylı e-ticaret projeleri: TİM (alibaba.com, kompass.com, turkishexporter.net), </a:t>
            </a:r>
            <a:r>
              <a:rPr lang="tr-TR" sz="1200" kern="1200" dirty="0" err="1" smtClean="0">
                <a:solidFill>
                  <a:schemeClr val="tx1"/>
                </a:solidFill>
                <a:effectLst/>
                <a:latin typeface="+mn-lt"/>
                <a:ea typeface="+mn-ea"/>
                <a:cs typeface="+mn-cs"/>
              </a:rPr>
              <a:t>Ostim</a:t>
            </a:r>
            <a:r>
              <a:rPr lang="tr-TR" sz="1200" kern="1200" dirty="0" smtClean="0">
                <a:solidFill>
                  <a:schemeClr val="tx1"/>
                </a:solidFill>
                <a:effectLst/>
                <a:latin typeface="+mn-lt"/>
                <a:ea typeface="+mn-ea"/>
                <a:cs typeface="+mn-cs"/>
              </a:rPr>
              <a:t> OSB (globalpiyasa.com), Kocaeli Sanayi Odası (globalpiyasa.com)</a:t>
            </a:r>
          </a:p>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12</a:t>
            </a:fld>
            <a:endParaRPr lang="tr-TR"/>
          </a:p>
        </p:txBody>
      </p:sp>
    </p:spTree>
    <p:extLst>
      <p:ext uri="{BB962C8B-B14F-4D97-AF65-F5344CB8AC3E}">
        <p14:creationId xmlns:p14="http://schemas.microsoft.com/office/powerpoint/2010/main" val="1869427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13</a:t>
            </a:fld>
            <a:endParaRPr lang="tr-TR"/>
          </a:p>
        </p:txBody>
      </p:sp>
    </p:spTree>
    <p:extLst>
      <p:ext uri="{BB962C8B-B14F-4D97-AF65-F5344CB8AC3E}">
        <p14:creationId xmlns:p14="http://schemas.microsoft.com/office/powerpoint/2010/main" val="3978249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Yurt Dışı Birim, Marka ve</a:t>
            </a:r>
            <a:r>
              <a:rPr lang="tr-TR" sz="1200" kern="1200" baseline="0" dirty="0" smtClean="0">
                <a:solidFill>
                  <a:schemeClr val="tx1"/>
                </a:solidFill>
                <a:effectLst/>
                <a:latin typeface="+mn-lt"/>
                <a:ea typeface="+mn-ea"/>
                <a:cs typeface="+mn-cs"/>
              </a:rPr>
              <a:t> Tanıtım Faaliyetlerinin Desteklenmesi Hakkında Tebliğ kapsamında, f</a:t>
            </a:r>
            <a:r>
              <a:rPr lang="tr-TR" sz="1200" kern="1200" dirty="0" smtClean="0">
                <a:solidFill>
                  <a:schemeClr val="tx1"/>
                </a:solidFill>
                <a:effectLst/>
                <a:latin typeface="+mn-lt"/>
                <a:ea typeface="+mn-ea"/>
                <a:cs typeface="+mn-cs"/>
              </a:rPr>
              <a:t>irmalarımızın ve İşbirliği Kuruluşlarının yurt dışında açtıkları birimlerine ilişkin kira giderleri,</a:t>
            </a:r>
            <a:r>
              <a:rPr lang="tr-TR" sz="1200" kern="1200" baseline="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yurt dışında gerçekleştirdikleri tanıtım faaliyetleri ve marka tescili giderleri desteklenmektedir. Destek süresi 4 yıldır.</a:t>
            </a:r>
            <a:r>
              <a:rPr lang="tr-TR" sz="1200" kern="1200" baseline="0" dirty="0" smtClean="0">
                <a:solidFill>
                  <a:schemeClr val="tx1"/>
                </a:solidFill>
                <a:effectLst/>
                <a:latin typeface="+mn-lt"/>
                <a:ea typeface="+mn-ea"/>
                <a:cs typeface="+mn-cs"/>
              </a:rPr>
              <a:t>  Ş</a:t>
            </a:r>
            <a:r>
              <a:rPr lang="tr-TR" sz="1200" kern="1200" dirty="0" smtClean="0">
                <a:solidFill>
                  <a:schemeClr val="tx1"/>
                </a:solidFill>
                <a:effectLst/>
                <a:latin typeface="+mn-lt"/>
                <a:ea typeface="+mn-ea"/>
                <a:cs typeface="+mn-cs"/>
              </a:rPr>
              <a:t>irketler veya</a:t>
            </a:r>
            <a:r>
              <a:rPr lang="tr-TR" sz="1200" kern="1200" baseline="0" dirty="0" smtClean="0">
                <a:solidFill>
                  <a:schemeClr val="tx1"/>
                </a:solidFill>
                <a:effectLst/>
                <a:latin typeface="+mn-lt"/>
                <a:ea typeface="+mn-ea"/>
                <a:cs typeface="+mn-cs"/>
              </a:rPr>
              <a:t> İşbirliği Kuruluşları </a:t>
            </a:r>
            <a:r>
              <a:rPr lang="tr-TR" sz="1200" kern="1200" dirty="0" smtClean="0">
                <a:solidFill>
                  <a:schemeClr val="tx1"/>
                </a:solidFill>
                <a:effectLst/>
                <a:latin typeface="+mn-lt"/>
                <a:ea typeface="+mn-ea"/>
                <a:cs typeface="+mn-cs"/>
              </a:rPr>
              <a:t>en fazla 25 farklı birimi için destekten yararlanabiliyorlar.</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Yaptığımız Tebliğ değişiklikleri ile kira giderleri </a:t>
            </a:r>
            <a:r>
              <a:rPr lang="tr-TR" sz="1200" b="1" kern="1200" dirty="0" smtClean="0">
                <a:solidFill>
                  <a:schemeClr val="tx1"/>
                </a:solidFill>
                <a:effectLst/>
                <a:latin typeface="+mn-lt"/>
                <a:ea typeface="+mn-ea"/>
                <a:cs typeface="+mn-cs"/>
              </a:rPr>
              <a:t>sınai-ticari şirketler ve İşbirliği Kuruluşları için </a:t>
            </a:r>
            <a:r>
              <a:rPr lang="tr-TR" sz="1200" kern="1200" dirty="0" smtClean="0">
                <a:solidFill>
                  <a:schemeClr val="tx1"/>
                </a:solidFill>
                <a:effectLst/>
                <a:latin typeface="+mn-lt"/>
                <a:ea typeface="+mn-ea"/>
                <a:cs typeface="+mn-cs"/>
              </a:rPr>
              <a:t>%50, </a:t>
            </a:r>
            <a:r>
              <a:rPr lang="tr-TR" sz="1200" b="1" kern="1200" dirty="0" smtClean="0">
                <a:solidFill>
                  <a:schemeClr val="tx1"/>
                </a:solidFill>
                <a:effectLst/>
                <a:latin typeface="+mn-lt"/>
                <a:ea typeface="+mn-ea"/>
                <a:cs typeface="+mn-cs"/>
              </a:rPr>
              <a:t>ticari şirketler için </a:t>
            </a:r>
            <a:r>
              <a:rPr lang="tr-TR" sz="1200" kern="1200" dirty="0" smtClean="0">
                <a:solidFill>
                  <a:schemeClr val="tx1"/>
                </a:solidFill>
                <a:effectLst/>
                <a:latin typeface="+mn-lt"/>
                <a:ea typeface="+mn-ea"/>
                <a:cs typeface="+mn-cs"/>
              </a:rPr>
              <a:t>%40 oranında desteklenecektir. Marka tescil ve tanıtım harcamaları destek oranlarını 2017 yılı</a:t>
            </a:r>
            <a:r>
              <a:rPr lang="tr-TR" sz="1200" kern="1200" baseline="0" dirty="0" smtClean="0">
                <a:solidFill>
                  <a:schemeClr val="tx1"/>
                </a:solidFill>
                <a:effectLst/>
                <a:latin typeface="+mn-lt"/>
                <a:ea typeface="+mn-ea"/>
                <a:cs typeface="+mn-cs"/>
              </a:rPr>
              <a:t> sonuna kadar</a:t>
            </a:r>
            <a:r>
              <a:rPr lang="tr-TR" sz="1200" kern="1200" dirty="0" smtClean="0">
                <a:solidFill>
                  <a:schemeClr val="tx1"/>
                </a:solidFill>
                <a:effectLst/>
                <a:latin typeface="+mn-lt"/>
                <a:ea typeface="+mn-ea"/>
                <a:cs typeface="+mn-cs"/>
              </a:rPr>
              <a:t> 10 puan artırıp</a:t>
            </a:r>
            <a:r>
              <a:rPr lang="tr-TR" sz="1200" kern="1200" baseline="0" dirty="0" smtClean="0">
                <a:solidFill>
                  <a:schemeClr val="tx1"/>
                </a:solidFill>
                <a:effectLst/>
                <a:latin typeface="+mn-lt"/>
                <a:ea typeface="+mn-ea"/>
                <a:cs typeface="+mn-cs"/>
              </a:rPr>
              <a:t> tanıtımı %60’dan %70’e marka tescil harcamalarını ise %50’de 60’a çıkardık. </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baseline="0" dirty="0" smtClean="0">
                <a:solidFill>
                  <a:schemeClr val="tx1"/>
                </a:solidFill>
                <a:effectLst/>
                <a:latin typeface="+mn-lt"/>
                <a:ea typeface="+mn-ea"/>
                <a:cs typeface="+mn-cs"/>
              </a:rPr>
              <a:t>Buna ilaveten, eğer şirket merkezi 4,5,6 . Bölge illerinden birinde yer alıyorsa 10 puan, yurt dışı faaliyet hedef ve öncelikli ülkelerden birinde gerçekleştiriliyorsa 10 puan daha ilave destek sağlanıyor. Yani Sivas’ta faaliyet gösteren bir şirketin Almanya’da 2017 yılında yaptığı reklam için destek oranı %90 olabilecektir. </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b="0" i="0" u="none" strike="noStrike" kern="1200" dirty="0" smtClean="0">
                <a:solidFill>
                  <a:schemeClr val="tx1"/>
                </a:solidFill>
                <a:effectLst/>
                <a:latin typeface="+mn-lt"/>
                <a:ea typeface="+mn-ea"/>
                <a:cs typeface="+mn-cs"/>
              </a:rPr>
              <a:t>2010/6 sayılı Tebliğ kapsamında 2016 yılında</a:t>
            </a:r>
            <a:r>
              <a:rPr lang="tr-TR" sz="1200" b="0" i="0" u="none" strike="noStrike" kern="1200" baseline="0" dirty="0" smtClean="0">
                <a:solidFill>
                  <a:schemeClr val="tx1"/>
                </a:solidFill>
                <a:effectLst/>
                <a:latin typeface="+mn-lt"/>
                <a:ea typeface="+mn-ea"/>
                <a:cs typeface="+mn-cs"/>
              </a:rPr>
              <a:t> </a:t>
            </a:r>
            <a:r>
              <a:rPr lang="tr-TR" sz="1200" b="0" i="0" u="none" strike="noStrike" kern="1200" dirty="0" smtClean="0">
                <a:solidFill>
                  <a:schemeClr val="tx1"/>
                </a:solidFill>
                <a:effectLst/>
                <a:latin typeface="+mn-lt"/>
                <a:ea typeface="+mn-ea"/>
                <a:cs typeface="+mn-cs"/>
              </a:rPr>
              <a:t>90.314.978 TL, 2017 yılı</a:t>
            </a:r>
            <a:r>
              <a:rPr lang="tr-TR" sz="1200" b="0" i="0" u="none" strike="noStrike" kern="1200" baseline="0" dirty="0" smtClean="0">
                <a:solidFill>
                  <a:schemeClr val="tx1"/>
                </a:solidFill>
                <a:effectLst/>
                <a:latin typeface="+mn-lt"/>
                <a:ea typeface="+mn-ea"/>
                <a:cs typeface="+mn-cs"/>
              </a:rPr>
              <a:t> 20 Kasım itibariyle</a:t>
            </a:r>
            <a:r>
              <a:rPr lang="tr-TR" dirty="0" smtClean="0"/>
              <a:t> </a:t>
            </a:r>
            <a:r>
              <a:rPr lang="tr-TR" sz="1200" b="0" i="0" u="none" strike="noStrike" kern="1200" dirty="0" smtClean="0">
                <a:solidFill>
                  <a:schemeClr val="tx1"/>
                </a:solidFill>
                <a:effectLst/>
                <a:latin typeface="+mn-lt"/>
                <a:ea typeface="+mn-ea"/>
                <a:cs typeface="+mn-cs"/>
              </a:rPr>
              <a:t>84.863.251</a:t>
            </a:r>
            <a:r>
              <a:rPr lang="tr-TR" dirty="0" smtClean="0"/>
              <a:t> TL destek ödemesi yapılmıştır. </a:t>
            </a:r>
            <a:endParaRPr lang="tr-TR" sz="1200" kern="1200" baseline="0" dirty="0" smtClean="0">
              <a:solidFill>
                <a:schemeClr val="tx1"/>
              </a:solidFill>
              <a:effectLst/>
              <a:latin typeface="+mn-lt"/>
              <a:ea typeface="+mn-ea"/>
              <a:cs typeface="+mn-cs"/>
            </a:endParaRPr>
          </a:p>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14</a:t>
            </a:fld>
            <a:endParaRPr lang="tr-TR"/>
          </a:p>
        </p:txBody>
      </p:sp>
    </p:spTree>
    <p:extLst>
      <p:ext uri="{BB962C8B-B14F-4D97-AF65-F5344CB8AC3E}">
        <p14:creationId xmlns:p14="http://schemas.microsoft.com/office/powerpoint/2010/main" val="901748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just"/>
            <a:r>
              <a:rPr lang="tr-TR" sz="1200" kern="1200" dirty="0" smtClean="0">
                <a:solidFill>
                  <a:schemeClr val="tx1"/>
                </a:solidFill>
                <a:effectLst/>
                <a:latin typeface="+mn-lt"/>
                <a:ea typeface="+mn-ea"/>
                <a:cs typeface="+mn-cs"/>
              </a:rPr>
              <a:t>Firmalarımızın ve İşbirliği Kuruluşlarının yurtdışında gerçekleştirdikleri tanıtım faaliyetleri, yurtdışında açtıkları birimlerine ilişkin kira giderleri ve marka tescili giderleri desteklenmektedir. </a:t>
            </a:r>
          </a:p>
          <a:p>
            <a:pPr algn="just"/>
            <a:r>
              <a:rPr lang="tr-TR" sz="1200" kern="1200" dirty="0" smtClean="0">
                <a:solidFill>
                  <a:schemeClr val="tx1"/>
                </a:solidFill>
                <a:effectLst/>
                <a:latin typeface="+mn-lt"/>
                <a:ea typeface="+mn-ea"/>
                <a:cs typeface="+mn-cs"/>
              </a:rPr>
              <a:t>Destek süresi 4 yıl olup bir firmanın en fazla 25 farklı birimi için destek sağlanmaktadır. Yaptığımız değişiklikler</a:t>
            </a:r>
            <a:r>
              <a:rPr lang="tr-TR" sz="1200" kern="1200" baseline="0" dirty="0" smtClean="0">
                <a:solidFill>
                  <a:schemeClr val="tx1"/>
                </a:solidFill>
                <a:effectLst/>
                <a:latin typeface="+mn-lt"/>
                <a:ea typeface="+mn-ea"/>
                <a:cs typeface="+mn-cs"/>
              </a:rPr>
              <a:t> ile </a:t>
            </a:r>
            <a:r>
              <a:rPr lang="tr-TR" sz="1200" kern="1200" dirty="0" smtClean="0">
                <a:solidFill>
                  <a:schemeClr val="tx1"/>
                </a:solidFill>
                <a:effectLst/>
                <a:latin typeface="+mn-lt"/>
                <a:ea typeface="+mn-ea"/>
                <a:cs typeface="+mn-cs"/>
              </a:rPr>
              <a:t>marka tescil ve tanıtım harcamaları destek oranında 10 puan artırıma gidilmiştir. Birim kira desteğinde sınai-ticari şirketler için %50, ticari şirketler için %40 oranında destek sağlanmaktadır.</a:t>
            </a:r>
          </a:p>
          <a:p>
            <a:pPr algn="just"/>
            <a:endParaRPr lang="tr-TR" dirty="0" smtClean="0"/>
          </a:p>
          <a:p>
            <a:pPr algn="just"/>
            <a:endParaRPr lang="tr-TR" sz="1200" kern="1200" dirty="0" smtClean="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8592DC02-696D-404E-8FEE-B76A41BE0B2A}" type="slidenum">
              <a:rPr lang="tr-TR" smtClean="0"/>
              <a:t>15</a:t>
            </a:fld>
            <a:endParaRPr lang="tr-TR"/>
          </a:p>
        </p:txBody>
      </p:sp>
    </p:spTree>
    <p:extLst>
      <p:ext uri="{BB962C8B-B14F-4D97-AF65-F5344CB8AC3E}">
        <p14:creationId xmlns:p14="http://schemas.microsoft.com/office/powerpoint/2010/main" val="4128822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ayt Görüntüsü Yer Tutucusu 1"/>
          <p:cNvSpPr>
            <a:spLocks noGrp="1" noRot="1" noChangeAspect="1"/>
          </p:cNvSpPr>
          <p:nvPr>
            <p:ph type="sldImg"/>
          </p:nvPr>
        </p:nvSpPr>
        <p:spPr bwMode="auto">
          <a:noFill/>
          <a:ln>
            <a:solidFill>
              <a:srgbClr val="000000"/>
            </a:solidFill>
            <a:miter lim="800000"/>
            <a:headEnd/>
            <a:tailEnd/>
          </a:ln>
        </p:spPr>
      </p:sp>
      <p:sp>
        <p:nvSpPr>
          <p:cNvPr id="24578"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dirty="0" smtClean="0"/>
          </a:p>
        </p:txBody>
      </p:sp>
      <p:sp>
        <p:nvSpPr>
          <p:cNvPr id="4" name="Slayt Numarası Yer Tutucusu 3"/>
          <p:cNvSpPr>
            <a:spLocks noGrp="1"/>
          </p:cNvSpPr>
          <p:nvPr>
            <p:ph type="sldNum" sz="quarter" idx="5"/>
          </p:nvPr>
        </p:nvSpPr>
        <p:spPr/>
        <p:txBody>
          <a:bodyPr/>
          <a:lstStyle/>
          <a:p>
            <a:pPr>
              <a:defRPr/>
            </a:pPr>
            <a:fld id="{05EE6A31-B88D-41C2-9A10-27127197C93D}" type="slidenum">
              <a:rPr lang="en-US" smtClean="0"/>
              <a:pPr>
                <a:defRPr/>
              </a:pPr>
              <a:t>16</a:t>
            </a:fld>
            <a:endParaRPr lang="en-US" dirty="0"/>
          </a:p>
        </p:txBody>
      </p:sp>
    </p:spTree>
    <p:extLst>
      <p:ext uri="{BB962C8B-B14F-4D97-AF65-F5344CB8AC3E}">
        <p14:creationId xmlns:p14="http://schemas.microsoft.com/office/powerpoint/2010/main" val="1740132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Türkiye Ticaret Merkezlerinin (TTM) ilişkin kira, kurulum/dekorasyon, tanıtım ve istihdam giderleri %60 oranında (hedef ülkelerde %75) desteklenmektedir.</a:t>
            </a:r>
          </a:p>
        </p:txBody>
      </p:sp>
      <p:sp>
        <p:nvSpPr>
          <p:cNvPr id="4" name="Slayt Numarası Yer Tutucusu 3"/>
          <p:cNvSpPr>
            <a:spLocks noGrp="1"/>
          </p:cNvSpPr>
          <p:nvPr>
            <p:ph type="sldNum" sz="quarter" idx="10"/>
          </p:nvPr>
        </p:nvSpPr>
        <p:spPr/>
        <p:txBody>
          <a:bodyPr/>
          <a:lstStyle/>
          <a:p>
            <a:pPr>
              <a:defRPr/>
            </a:pPr>
            <a:fld id="{34B4BC6C-A26A-4437-97D9-22832D07818A}" type="slidenum">
              <a:rPr lang="tr-TR" altLang="tr-TR" smtClean="0"/>
              <a:pPr>
                <a:defRPr/>
              </a:pPr>
              <a:t>17</a:t>
            </a:fld>
            <a:endParaRPr lang="tr-TR" altLang="tr-TR"/>
          </a:p>
        </p:txBody>
      </p:sp>
    </p:spTree>
    <p:extLst>
      <p:ext uri="{BB962C8B-B14F-4D97-AF65-F5344CB8AC3E}">
        <p14:creationId xmlns:p14="http://schemas.microsoft.com/office/powerpoint/2010/main" val="38392917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12 TTM Projesi Bakanlığımızca destek kapsamına alınmış ve faaliyete başlamıştır. Tahran’daki </a:t>
            </a:r>
            <a:r>
              <a:rPr lang="tr-TR" sz="1200" kern="1200" dirty="0" err="1" smtClean="0">
                <a:solidFill>
                  <a:schemeClr val="tx1"/>
                </a:solidFill>
                <a:effectLst/>
                <a:latin typeface="+mn-lt"/>
                <a:ea typeface="+mn-ea"/>
                <a:cs typeface="+mn-cs"/>
              </a:rPr>
              <a:t>TTM’lerin</a:t>
            </a:r>
            <a:r>
              <a:rPr lang="tr-TR" sz="1200" kern="1200" dirty="0" smtClean="0">
                <a:solidFill>
                  <a:schemeClr val="tx1"/>
                </a:solidFill>
                <a:effectLst/>
                <a:latin typeface="+mn-lt"/>
                <a:ea typeface="+mn-ea"/>
                <a:cs typeface="+mn-cs"/>
              </a:rPr>
              <a:t> resmi açılışı 9 Temmuz 2017 tarihinde, New York’taki </a:t>
            </a:r>
            <a:r>
              <a:rPr lang="tr-TR" sz="1200" kern="1200" dirty="0" err="1" smtClean="0">
                <a:solidFill>
                  <a:schemeClr val="tx1"/>
                </a:solidFill>
                <a:effectLst/>
                <a:latin typeface="+mn-lt"/>
                <a:ea typeface="+mn-ea"/>
                <a:cs typeface="+mn-cs"/>
              </a:rPr>
              <a:t>TTM’lerin</a:t>
            </a:r>
            <a:r>
              <a:rPr lang="tr-TR" sz="1200" kern="1200" dirty="0" smtClean="0">
                <a:solidFill>
                  <a:schemeClr val="tx1"/>
                </a:solidFill>
                <a:effectLst/>
                <a:latin typeface="+mn-lt"/>
                <a:ea typeface="+mn-ea"/>
                <a:cs typeface="+mn-cs"/>
              </a:rPr>
              <a:t> resmi açılışı ise 21 Eylül 2017 tarihinde gerçekleştirilmiştir. </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Söz konusu </a:t>
            </a:r>
            <a:r>
              <a:rPr lang="tr-TR" sz="1200" kern="1200" dirty="0" err="1" smtClean="0">
                <a:solidFill>
                  <a:schemeClr val="tx1"/>
                </a:solidFill>
                <a:effectLst/>
                <a:latin typeface="+mn-lt"/>
                <a:ea typeface="+mn-ea"/>
                <a:cs typeface="+mn-cs"/>
              </a:rPr>
              <a:t>TTM’ler</a:t>
            </a:r>
            <a:r>
              <a:rPr lang="tr-TR" sz="1200" kern="1200" dirty="0" smtClean="0">
                <a:solidFill>
                  <a:schemeClr val="tx1"/>
                </a:solidFill>
                <a:effectLst/>
                <a:latin typeface="+mn-lt"/>
                <a:ea typeface="+mn-ea"/>
                <a:cs typeface="+mn-cs"/>
              </a:rPr>
              <a:t> için 2017 yılında </a:t>
            </a:r>
            <a:r>
              <a:rPr lang="tr-TR" sz="1200" b="0" i="0" u="none" strike="noStrike" kern="1200" dirty="0" smtClean="0">
                <a:solidFill>
                  <a:schemeClr val="tx1"/>
                </a:solidFill>
                <a:effectLst/>
                <a:latin typeface="+mn-lt"/>
                <a:ea typeface="+mn-ea"/>
                <a:cs typeface="+mn-cs"/>
              </a:rPr>
              <a:t>9.575.821 ₺</a:t>
            </a:r>
            <a:r>
              <a:rPr lang="tr-TR" dirty="0" smtClean="0"/>
              <a:t> </a:t>
            </a:r>
            <a:r>
              <a:rPr lang="tr-TR" sz="1200" kern="1200" dirty="0" smtClean="0">
                <a:solidFill>
                  <a:schemeClr val="tx1"/>
                </a:solidFill>
                <a:effectLst/>
                <a:latin typeface="+mn-lt"/>
                <a:ea typeface="+mn-ea"/>
                <a:cs typeface="+mn-cs"/>
              </a:rPr>
              <a:t>destek ödemesi yapılmıştır.</a:t>
            </a:r>
          </a:p>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18</a:t>
            </a:fld>
            <a:endParaRPr lang="tr-TR"/>
          </a:p>
        </p:txBody>
      </p:sp>
    </p:spTree>
    <p:extLst>
      <p:ext uri="{BB962C8B-B14F-4D97-AF65-F5344CB8AC3E}">
        <p14:creationId xmlns:p14="http://schemas.microsoft.com/office/powerpoint/2010/main" val="3468456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ayt Görüntüsü Yer Tutucusu 1"/>
          <p:cNvSpPr>
            <a:spLocks noGrp="1" noRot="1" noChangeAspect="1"/>
          </p:cNvSpPr>
          <p:nvPr>
            <p:ph type="sldImg"/>
          </p:nvPr>
        </p:nvSpPr>
        <p:spPr bwMode="auto">
          <a:noFill/>
          <a:ln>
            <a:solidFill>
              <a:srgbClr val="000000"/>
            </a:solidFill>
            <a:miter lim="800000"/>
            <a:headEnd/>
            <a:tailEnd/>
          </a:ln>
        </p:spPr>
      </p:sp>
      <p:sp>
        <p:nvSpPr>
          <p:cNvPr id="24578"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dirty="0" smtClean="0"/>
          </a:p>
        </p:txBody>
      </p:sp>
      <p:sp>
        <p:nvSpPr>
          <p:cNvPr id="4" name="Slayt Numarası Yer Tutucusu 3"/>
          <p:cNvSpPr>
            <a:spLocks noGrp="1"/>
          </p:cNvSpPr>
          <p:nvPr>
            <p:ph type="sldNum" sz="quarter" idx="5"/>
          </p:nvPr>
        </p:nvSpPr>
        <p:spPr/>
        <p:txBody>
          <a:bodyPr/>
          <a:lstStyle/>
          <a:p>
            <a:pPr>
              <a:defRPr/>
            </a:pPr>
            <a:fld id="{05EE6A31-B88D-41C2-9A10-27127197C93D}" type="slidenum">
              <a:rPr lang="en-US" smtClean="0"/>
              <a:pPr>
                <a:defRPr/>
              </a:pPr>
              <a:t>19</a:t>
            </a:fld>
            <a:endParaRPr lang="en-US" dirty="0"/>
          </a:p>
        </p:txBody>
      </p:sp>
    </p:spTree>
    <p:extLst>
      <p:ext uri="{BB962C8B-B14F-4D97-AF65-F5344CB8AC3E}">
        <p14:creationId xmlns:p14="http://schemas.microsoft.com/office/powerpoint/2010/main" val="2433399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592DC02-696D-404E-8FEE-B76A41BE0B2A}" type="slidenum">
              <a:rPr lang="tr-TR" smtClean="0"/>
              <a:t>2</a:t>
            </a:fld>
            <a:endParaRPr lang="tr-TR"/>
          </a:p>
        </p:txBody>
      </p:sp>
    </p:spTree>
    <p:extLst>
      <p:ext uri="{BB962C8B-B14F-4D97-AF65-F5344CB8AC3E}">
        <p14:creationId xmlns:p14="http://schemas.microsoft.com/office/powerpoint/2010/main" val="33778175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50 firma başvuruda bulunmuş olup, halihazırda 12 firmanın projesi onaylanmıştır. </a:t>
            </a:r>
            <a:endParaRPr lang="tr-TR" dirty="0" smtClean="0"/>
          </a:p>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20</a:t>
            </a:fld>
            <a:endParaRPr lang="tr-TR"/>
          </a:p>
        </p:txBody>
      </p:sp>
    </p:spTree>
    <p:extLst>
      <p:ext uri="{BB962C8B-B14F-4D97-AF65-F5344CB8AC3E}">
        <p14:creationId xmlns:p14="http://schemas.microsoft.com/office/powerpoint/2010/main" val="568475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Bilhassa 1990’lardan itibaren üretim faaliyetleri ülkeler arasında bölünmüş ve küresel tedarik zincirleri ortaya çıkmıştır. Haberleşme ve ürün takip sistemleri gibi teknolojik gelişmeler ile küresel ve bölgesel ticarette serbestleşme hareketleri söz konusu zincirlerin ortaya çıkmasında büyük rol oynamıştır. Tedarik zincirindeki faaliyetlerin farklı ülkeler arasında paylaşımı uzmanlaşmayı artırmakta ve maliyetleri düşürmektedir. Böylece gelişmekte olan ülkeler için yeni yatırımlar çekmek, ihracatı artırmak, yeni istihdam imkanları yaratmak, verimliliği yükseltmek, bilgi ve teknoloji aktarımı sağlamak gibi fırsatlar ortaya çıkmaktadır. </a:t>
            </a:r>
          </a:p>
          <a:p>
            <a:r>
              <a:rPr lang="tr-TR" sz="1200" kern="1200" dirty="0" smtClean="0">
                <a:solidFill>
                  <a:schemeClr val="tx1"/>
                </a:solidFill>
                <a:effectLst/>
                <a:latin typeface="+mn-lt"/>
                <a:ea typeface="+mn-ea"/>
                <a:cs typeface="+mn-cs"/>
              </a:rPr>
              <a:t>Öte yandan, tedarik zincirlerine girmek için sahip olunması gereken yüksek standartlar, verimlilik, tasarım, sürdürülebilirlik, güvenlik ve hızlı üretim kabiliyetleri gelişmekte olan ülkeleri zorlayan faktörler olarak öne çıkmaktadır. </a:t>
            </a:r>
          </a:p>
          <a:p>
            <a:r>
              <a:rPr lang="tr-TR" sz="1200" kern="1200" dirty="0" smtClean="0">
                <a:solidFill>
                  <a:schemeClr val="tx1"/>
                </a:solidFill>
                <a:effectLst/>
                <a:latin typeface="+mn-lt"/>
                <a:ea typeface="+mn-ea"/>
                <a:cs typeface="+mn-cs"/>
              </a:rPr>
              <a:t>Bu çerçevede, küresel tedarik zincirinde yer alma potansiyelini haiz firmaların söz konusu zincire girişlerini kolaylaştırmak ve hızlandırmak amacıyla kurumsal kapasitelerini ve yetkinliklerini artıracak nitelikteki giderlerine proje bazlı bir mekanizma oluşturulması amaçlanmıştır. Söz konusu desteklenmesi ile girişimcilerimizin </a:t>
            </a:r>
            <a:r>
              <a:rPr lang="tr-TR" sz="1200" kern="1200" dirty="0" err="1" smtClean="0">
                <a:solidFill>
                  <a:schemeClr val="tx1"/>
                </a:solidFill>
                <a:effectLst/>
                <a:latin typeface="+mn-lt"/>
                <a:ea typeface="+mn-ea"/>
                <a:cs typeface="+mn-cs"/>
              </a:rPr>
              <a:t>Fortune</a:t>
            </a:r>
            <a:r>
              <a:rPr lang="tr-TR" sz="1200" kern="1200" dirty="0" smtClean="0">
                <a:solidFill>
                  <a:schemeClr val="tx1"/>
                </a:solidFill>
                <a:effectLst/>
                <a:latin typeface="+mn-lt"/>
                <a:ea typeface="+mn-ea"/>
                <a:cs typeface="+mn-cs"/>
              </a:rPr>
              <a:t> 500, Forbes gibi uluslararası kabul gören listelerde yer alan küresel nitelikteki şirketlerin ihale süreçlerine ve tedarikçi havuzlarına girmeleri kolaylaşacaktır.</a:t>
            </a:r>
            <a:endParaRPr lang="tr-TR" sz="1200" kern="1200" dirty="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8592DC02-696D-404E-8FEE-B76A41BE0B2A}" type="slidenum">
              <a:rPr lang="tr-TR" smtClean="0"/>
              <a:t>21</a:t>
            </a:fld>
            <a:endParaRPr lang="tr-TR"/>
          </a:p>
        </p:txBody>
      </p:sp>
    </p:spTree>
    <p:extLst>
      <p:ext uri="{BB962C8B-B14F-4D97-AF65-F5344CB8AC3E}">
        <p14:creationId xmlns:p14="http://schemas.microsoft.com/office/powerpoint/2010/main" val="32737192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ayt Görüntüsü Yer Tutucusu 1"/>
          <p:cNvSpPr>
            <a:spLocks noGrp="1" noRot="1" noChangeAspect="1"/>
          </p:cNvSpPr>
          <p:nvPr>
            <p:ph type="sldImg"/>
          </p:nvPr>
        </p:nvSpPr>
        <p:spPr bwMode="auto">
          <a:noFill/>
          <a:ln>
            <a:solidFill>
              <a:srgbClr val="000000"/>
            </a:solidFill>
            <a:miter lim="800000"/>
            <a:headEnd/>
            <a:tailEnd/>
          </a:ln>
        </p:spPr>
      </p:sp>
      <p:sp>
        <p:nvSpPr>
          <p:cNvPr id="24578"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dirty="0" smtClean="0"/>
          </a:p>
        </p:txBody>
      </p:sp>
      <p:sp>
        <p:nvSpPr>
          <p:cNvPr id="4" name="Slayt Numarası Yer Tutucusu 3"/>
          <p:cNvSpPr>
            <a:spLocks noGrp="1"/>
          </p:cNvSpPr>
          <p:nvPr>
            <p:ph type="sldNum" sz="quarter" idx="5"/>
          </p:nvPr>
        </p:nvSpPr>
        <p:spPr/>
        <p:txBody>
          <a:bodyPr/>
          <a:lstStyle/>
          <a:p>
            <a:pPr>
              <a:defRPr/>
            </a:pPr>
            <a:fld id="{05EE6A31-B88D-41C2-9A10-27127197C93D}" type="slidenum">
              <a:rPr lang="en-US" smtClean="0"/>
              <a:pPr>
                <a:defRPr/>
              </a:pPr>
              <a:t>22</a:t>
            </a:fld>
            <a:endParaRPr lang="en-US" dirty="0"/>
          </a:p>
        </p:txBody>
      </p:sp>
    </p:spTree>
    <p:extLst>
      <p:ext uri="{BB962C8B-B14F-4D97-AF65-F5344CB8AC3E}">
        <p14:creationId xmlns:p14="http://schemas.microsoft.com/office/powerpoint/2010/main" val="4340835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Küresel ticaret her geçe gün daha yoğun bir rekabet ortamına sahne olmaktadır. Bu rekabet ortamında ihracatçılarımızın yeni pazarlara ve yeni müşterilere ihracat yaparken üstlendikleri risklerin Eximbank tarafından daha cesaretle sigortalanmasının sağlanması için Türk Eximbank’a sigorta tazmin desteği verilecek. Afrika gibi riski yüksek olan ve bu nedenle </a:t>
            </a:r>
            <a:r>
              <a:rPr lang="tr-TR" sz="1200" kern="1200" dirty="0" err="1" smtClean="0">
                <a:solidFill>
                  <a:schemeClr val="tx1"/>
                </a:solidFill>
                <a:effectLst/>
                <a:latin typeface="+mn-lt"/>
                <a:ea typeface="+mn-ea"/>
                <a:cs typeface="+mn-cs"/>
              </a:rPr>
              <a:t>reasüre</a:t>
            </a:r>
            <a:r>
              <a:rPr lang="tr-TR" sz="1200" kern="1200" dirty="0" smtClean="0">
                <a:solidFill>
                  <a:schemeClr val="tx1"/>
                </a:solidFill>
                <a:effectLst/>
                <a:latin typeface="+mn-lt"/>
                <a:ea typeface="+mn-ea"/>
                <a:cs typeface="+mn-cs"/>
              </a:rPr>
              <a:t> edilemeyen projelerin Eximbank tarafından daha kolay sigortalanabilmesini sağlayacağız. Bu destek sayesinde, dünyada 239 ülke ve bölgeye ihracat yapan ihracatçılarımızın aldıkları riskin bir kısmını biz üstlenmiş olacağız. Tekrar etmekte fayda görüyorum; ülkesi için üreten, istihdam sağlayan, risk alan ihracatçılarımızın yanındayız. Tazmin desteği ile daha önceden riskli olması nedeniyle gerçekleşmeyen ihracatın da yapılmaya başlanmasıyla yıllık ihracatımızın çok kısa sürede daha da artmasını hedefliyoruz.</a:t>
            </a:r>
          </a:p>
        </p:txBody>
      </p:sp>
      <p:sp>
        <p:nvSpPr>
          <p:cNvPr id="4" name="Slayt Numarası Yer Tutucusu 3"/>
          <p:cNvSpPr>
            <a:spLocks noGrp="1"/>
          </p:cNvSpPr>
          <p:nvPr>
            <p:ph type="sldNum" sz="quarter" idx="10"/>
          </p:nvPr>
        </p:nvSpPr>
        <p:spPr/>
        <p:txBody>
          <a:bodyPr/>
          <a:lstStyle/>
          <a:p>
            <a:fld id="{8592DC02-696D-404E-8FEE-B76A41BE0B2A}" type="slidenum">
              <a:rPr lang="tr-TR" smtClean="0"/>
              <a:t>23</a:t>
            </a:fld>
            <a:endParaRPr lang="tr-TR"/>
          </a:p>
        </p:txBody>
      </p:sp>
    </p:spTree>
    <p:extLst>
      <p:ext uri="{BB962C8B-B14F-4D97-AF65-F5344CB8AC3E}">
        <p14:creationId xmlns:p14="http://schemas.microsoft.com/office/powerpoint/2010/main" val="19666267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tr-TR" sz="1200" kern="1200" dirty="0" smtClean="0">
                <a:solidFill>
                  <a:schemeClr val="tx1"/>
                </a:solidFill>
                <a:effectLst/>
                <a:latin typeface="+mn-lt"/>
                <a:ea typeface="+mn-ea"/>
                <a:cs typeface="+mn-cs"/>
              </a:rPr>
              <a:t>ABD, İngiltere ve İtalya gibi gelişmiş ülkeler sadece ihracatçılarına değil onların diğer ülkelerdeki müşterilerine de avantajlı alıcı kredileriyle destek vermektedirler. Benzer bir mekanizma ile geleneksel destek mekanizmalarımızın ötesine geçerek ihracatçılarımızın yurtdışındaki müşterisine kredi kullandıracağız. Bundan böyle Türk Makinesi ve yatırım malı satın alan yurtdışındaki alıcılara aynı biz de aynı imkânı sağlayacağız Bu krediyi kullandırırken gelişmiş ülke Eximbankları ile Türk Eximbank’ın uyguladığı faiz farkını Bakanlığımız karşılayacak. Bu sayede ilk yıl 160 milyon dolar, ikinci yıl 400 milyon dolar ve ilk 5 yıl içinde toplam 1 milyar dolarlık alıcı kredisi imkânı oluşturulacak.</a:t>
            </a:r>
          </a:p>
          <a:p>
            <a:pPr marL="0" marR="0" lvl="0" indent="0" algn="l" defTabSz="914400" rtl="0" eaLnBrk="0" fontAlgn="base" latinLnBrk="0" hangingPunct="0">
              <a:lnSpc>
                <a:spcPct val="100000"/>
              </a:lnSpc>
              <a:spcBef>
                <a:spcPct val="30000"/>
              </a:spcBef>
              <a:spcAft>
                <a:spcPct val="0"/>
              </a:spcAft>
              <a:buClrTx/>
              <a:buSzTx/>
              <a:buFontTx/>
              <a:buNone/>
              <a:tabLst/>
              <a:defRPr/>
            </a:pPr>
            <a:r>
              <a:rPr lang="tr-TR" sz="1200" b="0" i="0" u="none" strike="noStrike" kern="1200" dirty="0" smtClean="0">
                <a:solidFill>
                  <a:schemeClr val="tx1"/>
                </a:solidFill>
                <a:effectLst/>
                <a:latin typeface="+mn-lt"/>
                <a:ea typeface="+mn-ea"/>
                <a:cs typeface="+mn-cs"/>
              </a:rPr>
              <a:t>2017 yılında 148.494</a:t>
            </a:r>
            <a:r>
              <a:rPr lang="tr-TR" dirty="0" smtClean="0"/>
              <a:t> TL destek</a:t>
            </a:r>
            <a:r>
              <a:rPr lang="tr-TR" baseline="0" dirty="0" smtClean="0"/>
              <a:t> ödemesi yapılmıştır.</a:t>
            </a:r>
            <a:endParaRPr lang="tr-TR" sz="1200" kern="1200" dirty="0" smtClean="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8592DC02-696D-404E-8FEE-B76A41BE0B2A}" type="slidenum">
              <a:rPr lang="tr-TR" smtClean="0"/>
              <a:t>24</a:t>
            </a:fld>
            <a:endParaRPr lang="tr-TR"/>
          </a:p>
        </p:txBody>
      </p:sp>
    </p:spTree>
    <p:extLst>
      <p:ext uri="{BB962C8B-B14F-4D97-AF65-F5344CB8AC3E}">
        <p14:creationId xmlns:p14="http://schemas.microsoft.com/office/powerpoint/2010/main" val="3915419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592DC02-696D-404E-8FEE-B76A41BE0B2A}" type="slidenum">
              <a:rPr lang="tr-TR" smtClean="0"/>
              <a:t>25</a:t>
            </a:fld>
            <a:endParaRPr lang="tr-TR"/>
          </a:p>
        </p:txBody>
      </p:sp>
    </p:spTree>
    <p:extLst>
      <p:ext uri="{BB962C8B-B14F-4D97-AF65-F5344CB8AC3E}">
        <p14:creationId xmlns:p14="http://schemas.microsoft.com/office/powerpoint/2010/main" val="19128478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u="sng" kern="1200" dirty="0" smtClean="0">
                <a:solidFill>
                  <a:schemeClr val="tx1"/>
                </a:solidFill>
                <a:effectLst/>
                <a:latin typeface="+mn-lt"/>
                <a:ea typeface="+mn-ea"/>
                <a:cs typeface="+mn-cs"/>
              </a:rPr>
              <a:t>2016 YILINDA; (toplam 3.141 fuar)</a:t>
            </a:r>
            <a:endParaRPr lang="tr-TR" sz="1200" u="sng"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245</a:t>
            </a:r>
            <a:r>
              <a:rPr lang="tr-TR" sz="1200" kern="1200" dirty="0" smtClean="0">
                <a:solidFill>
                  <a:schemeClr val="tx1"/>
                </a:solidFill>
                <a:effectLst/>
                <a:latin typeface="+mn-lt"/>
                <a:ea typeface="+mn-ea"/>
                <a:cs typeface="+mn-cs"/>
              </a:rPr>
              <a:t> fuara yönelik Milli Katılım Organizasyonu gerçekleştirilmiştir.</a:t>
            </a:r>
          </a:p>
          <a:p>
            <a:r>
              <a:rPr lang="tr-TR" sz="1200" b="1" kern="1200" dirty="0" smtClean="0">
                <a:solidFill>
                  <a:schemeClr val="tx1"/>
                </a:solidFill>
                <a:effectLst/>
                <a:latin typeface="+mn-lt"/>
                <a:ea typeface="+mn-ea"/>
                <a:cs typeface="+mn-cs"/>
              </a:rPr>
              <a:t>2.896</a:t>
            </a:r>
            <a:r>
              <a:rPr lang="tr-TR" sz="1200" kern="1200" dirty="0" smtClean="0">
                <a:solidFill>
                  <a:schemeClr val="tx1"/>
                </a:solidFill>
                <a:effectLst/>
                <a:latin typeface="+mn-lt"/>
                <a:ea typeface="+mn-ea"/>
                <a:cs typeface="+mn-cs"/>
              </a:rPr>
              <a:t> fuar Bireysel Katılımı Desteklenen Uluslararası </a:t>
            </a:r>
            <a:r>
              <a:rPr lang="tr-TR" sz="1200" kern="1200" dirty="0" err="1" smtClean="0">
                <a:solidFill>
                  <a:schemeClr val="tx1"/>
                </a:solidFill>
                <a:effectLst/>
                <a:latin typeface="+mn-lt"/>
                <a:ea typeface="+mn-ea"/>
                <a:cs typeface="+mn-cs"/>
              </a:rPr>
              <a:t>Sektörel</a:t>
            </a:r>
            <a:r>
              <a:rPr lang="tr-TR" sz="1200" kern="1200" dirty="0" smtClean="0">
                <a:solidFill>
                  <a:schemeClr val="tx1"/>
                </a:solidFill>
                <a:effectLst/>
                <a:latin typeface="+mn-lt"/>
                <a:ea typeface="+mn-ea"/>
                <a:cs typeface="+mn-cs"/>
              </a:rPr>
              <a:t> Fuar Listesine dahil edilmiştir.</a:t>
            </a:r>
          </a:p>
          <a:p>
            <a:r>
              <a:rPr lang="tr-TR" sz="1200" b="1" kern="1200" dirty="0" smtClean="0">
                <a:solidFill>
                  <a:schemeClr val="tx1"/>
                </a:solidFill>
                <a:effectLst/>
                <a:latin typeface="+mn-lt"/>
                <a:ea typeface="+mn-ea"/>
                <a:cs typeface="+mn-cs"/>
              </a:rPr>
              <a:t>2016 </a:t>
            </a:r>
            <a:r>
              <a:rPr lang="tr-TR" sz="1200" kern="1200" dirty="0" smtClean="0">
                <a:solidFill>
                  <a:schemeClr val="tx1"/>
                </a:solidFill>
                <a:effectLst/>
                <a:latin typeface="+mn-lt"/>
                <a:ea typeface="+mn-ea"/>
                <a:cs typeface="+mn-cs"/>
              </a:rPr>
              <a:t>yılında </a:t>
            </a:r>
            <a:r>
              <a:rPr lang="tr-TR" sz="1200" b="1" kern="1200" dirty="0" smtClean="0">
                <a:solidFill>
                  <a:srgbClr val="C00000"/>
                </a:solidFill>
                <a:effectLst/>
                <a:latin typeface="+mn-lt"/>
                <a:ea typeface="+mn-ea"/>
                <a:cs typeface="+mn-cs"/>
              </a:rPr>
              <a:t>11.020</a:t>
            </a:r>
            <a:r>
              <a:rPr lang="tr-TR" sz="1200" kern="1200" dirty="0" smtClean="0">
                <a:solidFill>
                  <a:schemeClr val="tx1"/>
                </a:solidFill>
                <a:effectLst/>
                <a:latin typeface="+mn-lt"/>
                <a:ea typeface="+mn-ea"/>
                <a:cs typeface="+mn-cs"/>
              </a:rPr>
              <a:t> başvuru için toplam </a:t>
            </a:r>
            <a:r>
              <a:rPr lang="tr-TR" sz="1200" b="1" kern="1200" dirty="0" smtClean="0">
                <a:solidFill>
                  <a:schemeClr val="tx1"/>
                </a:solidFill>
                <a:effectLst/>
                <a:latin typeface="+mn-lt"/>
                <a:ea typeface="+mn-ea"/>
                <a:cs typeface="+mn-cs"/>
              </a:rPr>
              <a:t>236,8 milyon TL </a:t>
            </a:r>
            <a:r>
              <a:rPr lang="tr-TR" sz="1200" kern="1200" dirty="0" smtClean="0">
                <a:solidFill>
                  <a:schemeClr val="tx1"/>
                </a:solidFill>
                <a:effectLst/>
                <a:latin typeface="+mn-lt"/>
                <a:ea typeface="+mn-ea"/>
                <a:cs typeface="+mn-cs"/>
              </a:rPr>
              <a:t>ödenmiştir.</a:t>
            </a:r>
          </a:p>
          <a:p>
            <a:endParaRPr lang="tr-TR" sz="1200" kern="1200" dirty="0" smtClean="0">
              <a:solidFill>
                <a:schemeClr val="tx1"/>
              </a:solidFill>
              <a:effectLst/>
              <a:latin typeface="+mn-lt"/>
              <a:ea typeface="+mn-ea"/>
              <a:cs typeface="+mn-cs"/>
            </a:endParaRPr>
          </a:p>
          <a:p>
            <a:r>
              <a:rPr lang="tr-TR" sz="1200" b="1" u="sng" kern="1200" dirty="0" smtClean="0">
                <a:solidFill>
                  <a:schemeClr val="tx1"/>
                </a:solidFill>
                <a:effectLst/>
                <a:latin typeface="+mn-lt"/>
                <a:ea typeface="+mn-ea"/>
                <a:cs typeface="+mn-cs"/>
              </a:rPr>
              <a:t>2017 YILINDA </a:t>
            </a:r>
            <a:r>
              <a:rPr lang="tr-TR" sz="1200" b="1" i="1" u="sng" kern="1200" dirty="0" smtClean="0">
                <a:solidFill>
                  <a:schemeClr val="tx1"/>
                </a:solidFill>
                <a:effectLst/>
                <a:latin typeface="+mn-lt"/>
                <a:ea typeface="+mn-ea"/>
                <a:cs typeface="+mn-cs"/>
              </a:rPr>
              <a:t>(20 Kasım 2017 itibariyle)</a:t>
            </a:r>
            <a:r>
              <a:rPr lang="tr-TR" sz="1200" b="1" u="sng" kern="1200" dirty="0" smtClean="0">
                <a:solidFill>
                  <a:schemeClr val="tx1"/>
                </a:solidFill>
                <a:effectLst/>
                <a:latin typeface="+mn-lt"/>
                <a:ea typeface="+mn-ea"/>
                <a:cs typeface="+mn-cs"/>
              </a:rPr>
              <a:t>; (toplam 2.916 fuar)</a:t>
            </a:r>
            <a:endParaRPr lang="tr-TR" sz="1200" u="sng"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264</a:t>
            </a:r>
            <a:r>
              <a:rPr lang="tr-TR" sz="1200" kern="1200" dirty="0" smtClean="0">
                <a:solidFill>
                  <a:schemeClr val="tx1"/>
                </a:solidFill>
                <a:effectLst/>
                <a:latin typeface="+mn-lt"/>
                <a:ea typeface="+mn-ea"/>
                <a:cs typeface="+mn-cs"/>
              </a:rPr>
              <a:t> fuara yönelik Milli Katılım Organizasyonu gerçekleştirilmiştir.</a:t>
            </a:r>
          </a:p>
          <a:p>
            <a:r>
              <a:rPr lang="tr-TR" sz="1200" b="1" kern="1200" dirty="0" smtClean="0">
                <a:solidFill>
                  <a:schemeClr val="tx1"/>
                </a:solidFill>
                <a:effectLst/>
                <a:latin typeface="+mn-lt"/>
                <a:ea typeface="+mn-ea"/>
                <a:cs typeface="+mn-cs"/>
              </a:rPr>
              <a:t>2.652</a:t>
            </a:r>
            <a:r>
              <a:rPr lang="tr-TR" sz="1200" kern="1200" dirty="0" smtClean="0">
                <a:solidFill>
                  <a:schemeClr val="tx1"/>
                </a:solidFill>
                <a:effectLst/>
                <a:latin typeface="+mn-lt"/>
                <a:ea typeface="+mn-ea"/>
                <a:cs typeface="+mn-cs"/>
              </a:rPr>
              <a:t> Fuar Bireysel Katılımı Desteklenen Uluslararası </a:t>
            </a:r>
            <a:r>
              <a:rPr lang="tr-TR" sz="1200" kern="1200" dirty="0" err="1" smtClean="0">
                <a:solidFill>
                  <a:schemeClr val="tx1"/>
                </a:solidFill>
                <a:effectLst/>
                <a:latin typeface="+mn-lt"/>
                <a:ea typeface="+mn-ea"/>
                <a:cs typeface="+mn-cs"/>
              </a:rPr>
              <a:t>Sektörel</a:t>
            </a:r>
            <a:r>
              <a:rPr lang="tr-TR" sz="1200" kern="1200" dirty="0" smtClean="0">
                <a:solidFill>
                  <a:schemeClr val="tx1"/>
                </a:solidFill>
                <a:effectLst/>
                <a:latin typeface="+mn-lt"/>
                <a:ea typeface="+mn-ea"/>
                <a:cs typeface="+mn-cs"/>
              </a:rPr>
              <a:t> Fuarlar Listesine dahil edilmiştir.</a:t>
            </a:r>
          </a:p>
          <a:p>
            <a:pPr marL="0" marR="0" lvl="0" indent="0" algn="l" defTabSz="914400" rtl="0" eaLnBrk="0" fontAlgn="base" latinLnBrk="0" hangingPunct="0">
              <a:lnSpc>
                <a:spcPct val="100000"/>
              </a:lnSpc>
              <a:spcBef>
                <a:spcPct val="30000"/>
              </a:spcBef>
              <a:spcAft>
                <a:spcPct val="0"/>
              </a:spcAft>
              <a:buClrTx/>
              <a:buSzTx/>
              <a:buFontTx/>
              <a:buNone/>
              <a:tabLst/>
              <a:defRPr/>
            </a:pPr>
            <a:r>
              <a:rPr lang="tr-TR" sz="1200" b="1" kern="1200" dirty="0" smtClean="0">
                <a:solidFill>
                  <a:schemeClr val="tx1"/>
                </a:solidFill>
                <a:effectLst/>
                <a:latin typeface="+mn-lt"/>
                <a:ea typeface="+mn-ea"/>
                <a:cs typeface="+mn-cs"/>
              </a:rPr>
              <a:t>2017</a:t>
            </a:r>
            <a:r>
              <a:rPr lang="tr-TR" sz="1200" b="1" kern="1200" baseline="0" dirty="0" smtClean="0">
                <a:solidFill>
                  <a:schemeClr val="tx1"/>
                </a:solidFill>
                <a:effectLst/>
                <a:latin typeface="+mn-lt"/>
                <a:ea typeface="+mn-ea"/>
                <a:cs typeface="+mn-cs"/>
              </a:rPr>
              <a:t> </a:t>
            </a:r>
            <a:r>
              <a:rPr lang="tr-TR" sz="1200" b="0" kern="1200" dirty="0" smtClean="0">
                <a:solidFill>
                  <a:schemeClr val="tx1"/>
                </a:solidFill>
                <a:effectLst/>
                <a:latin typeface="+mn-lt"/>
                <a:ea typeface="+mn-ea"/>
                <a:cs typeface="+mn-cs"/>
              </a:rPr>
              <a:t>yılında halihazırda </a:t>
            </a:r>
            <a:r>
              <a:rPr lang="tr-TR" sz="1200" b="1" kern="1200" dirty="0" smtClean="0">
                <a:solidFill>
                  <a:schemeClr val="tx1"/>
                </a:solidFill>
                <a:effectLst/>
                <a:latin typeface="+mn-lt"/>
                <a:ea typeface="+mn-ea"/>
                <a:cs typeface="+mn-cs"/>
              </a:rPr>
              <a:t>13.789 </a:t>
            </a:r>
            <a:r>
              <a:rPr lang="tr-TR" sz="1200" kern="1200" dirty="0" smtClean="0">
                <a:solidFill>
                  <a:schemeClr val="tx1"/>
                </a:solidFill>
                <a:effectLst/>
                <a:latin typeface="+mn-lt"/>
                <a:ea typeface="+mn-ea"/>
                <a:cs typeface="+mn-cs"/>
              </a:rPr>
              <a:t>başvuru için </a:t>
            </a:r>
            <a:r>
              <a:rPr lang="tr-TR" sz="1200" b="1" kern="1200" dirty="0" smtClean="0">
                <a:solidFill>
                  <a:schemeClr val="tx1"/>
                </a:solidFill>
                <a:effectLst/>
                <a:latin typeface="+mn-lt"/>
                <a:ea typeface="+mn-ea"/>
                <a:cs typeface="+mn-cs"/>
              </a:rPr>
              <a:t>321,9 milyon TL </a:t>
            </a:r>
            <a:r>
              <a:rPr lang="tr-TR" sz="1200" kern="1200" dirty="0" smtClean="0">
                <a:solidFill>
                  <a:schemeClr val="tx1"/>
                </a:solidFill>
                <a:effectLst/>
                <a:latin typeface="+mn-lt"/>
                <a:ea typeface="+mn-ea"/>
                <a:cs typeface="+mn-cs"/>
              </a:rPr>
              <a:t>ödenmiştir.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tr-TR" sz="1200" kern="1200" dirty="0" smtClean="0">
              <a:solidFill>
                <a:schemeClr val="tx1"/>
              </a:solidFill>
              <a:effectLst/>
              <a:latin typeface="+mn-lt"/>
              <a:ea typeface="+mn-ea"/>
              <a:cs typeface="+mn-cs"/>
            </a:endParaRPr>
          </a:p>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26</a:t>
            </a:fld>
            <a:endParaRPr lang="tr-TR"/>
          </a:p>
        </p:txBody>
      </p:sp>
    </p:spTree>
    <p:extLst>
      <p:ext uri="{BB962C8B-B14F-4D97-AF65-F5344CB8AC3E}">
        <p14:creationId xmlns:p14="http://schemas.microsoft.com/office/powerpoint/2010/main" val="32552456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27</a:t>
            </a:fld>
            <a:endParaRPr lang="tr-TR"/>
          </a:p>
        </p:txBody>
      </p:sp>
    </p:spTree>
    <p:extLst>
      <p:ext uri="{BB962C8B-B14F-4D97-AF65-F5344CB8AC3E}">
        <p14:creationId xmlns:p14="http://schemas.microsoft.com/office/powerpoint/2010/main" val="36263166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592DC02-696D-404E-8FEE-B76A41BE0B2A}" type="slidenum">
              <a:rPr lang="tr-TR" smtClean="0"/>
              <a:t>28</a:t>
            </a:fld>
            <a:endParaRPr lang="tr-TR"/>
          </a:p>
        </p:txBody>
      </p:sp>
    </p:spTree>
    <p:extLst>
      <p:ext uri="{BB962C8B-B14F-4D97-AF65-F5344CB8AC3E}">
        <p14:creationId xmlns:p14="http://schemas.microsoft.com/office/powerpoint/2010/main" val="1320280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just" defTabSz="914400" rtl="0" eaLnBrk="0" fontAlgn="base" latinLnBrk="0" hangingPunct="0">
              <a:lnSpc>
                <a:spcPct val="100000"/>
              </a:lnSpc>
              <a:spcBef>
                <a:spcPct val="30000"/>
              </a:spcBef>
              <a:spcAft>
                <a:spcPct val="0"/>
              </a:spcAft>
              <a:buClrTx/>
              <a:buSzTx/>
              <a:buFontTx/>
              <a:buNone/>
              <a:tabLst/>
              <a:defRPr/>
            </a:pPr>
            <a:r>
              <a:rPr lang="tr-TR" sz="1200" kern="1200" dirty="0" smtClean="0">
                <a:solidFill>
                  <a:schemeClr val="tx1"/>
                </a:solidFill>
                <a:effectLst/>
                <a:latin typeface="+mn-lt"/>
                <a:ea typeface="+mn-ea"/>
                <a:cs typeface="+mn-cs"/>
              </a:rPr>
              <a:t>Sektörel Nitelikli Uluslararası Yurt İçi Fuarların Desteklenmesine İlişkin 2014/4 Sayılı Karar çerçevesinde, Bakanlığımızca belirlenen fuarlara dönük olarak hem Organizatörün yurt dışı ağırlıklı yapacağı tanıtım faaliyetleri hem de katılımcı firmalarımızın </a:t>
            </a:r>
            <a:r>
              <a:rPr lang="tr-TR" sz="1200" kern="1200" dirty="0" err="1" smtClean="0">
                <a:solidFill>
                  <a:schemeClr val="tx1"/>
                </a:solidFill>
                <a:effectLst/>
                <a:latin typeface="+mn-lt"/>
                <a:ea typeface="+mn-ea"/>
                <a:cs typeface="+mn-cs"/>
              </a:rPr>
              <a:t>stand</a:t>
            </a:r>
            <a:r>
              <a:rPr lang="tr-TR" sz="1200" kern="1200" dirty="0" smtClean="0">
                <a:solidFill>
                  <a:schemeClr val="tx1"/>
                </a:solidFill>
                <a:effectLst/>
                <a:latin typeface="+mn-lt"/>
                <a:ea typeface="+mn-ea"/>
                <a:cs typeface="+mn-cs"/>
              </a:rPr>
              <a:t> kira giderleri ve </a:t>
            </a:r>
            <a:r>
              <a:rPr lang="tr-TR" sz="1200" kern="1200" dirty="0" err="1" smtClean="0">
                <a:solidFill>
                  <a:schemeClr val="tx1"/>
                </a:solidFill>
                <a:effectLst/>
                <a:latin typeface="+mn-lt"/>
                <a:ea typeface="+mn-ea"/>
                <a:cs typeface="+mn-cs"/>
              </a:rPr>
              <a:t>konstrüksüyon</a:t>
            </a:r>
            <a:r>
              <a:rPr lang="tr-TR" sz="1200" kern="1200" dirty="0" smtClean="0">
                <a:solidFill>
                  <a:schemeClr val="tx1"/>
                </a:solidFill>
                <a:effectLst/>
                <a:latin typeface="+mn-lt"/>
                <a:ea typeface="+mn-ea"/>
                <a:cs typeface="+mn-cs"/>
              </a:rPr>
              <a:t> harcamaları belirli limitler dahilinde desteklenmektedir. </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tr-TR" sz="120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tr-TR" dirty="0" smtClean="0">
                <a:solidFill>
                  <a:srgbClr val="FF0000"/>
                </a:solidFill>
                <a:latin typeface="+mn-lt"/>
                <a:ea typeface="Times New Roman" panose="02020603050405020304" pitchFamily="18" charset="0"/>
              </a:rPr>
              <a:t>P-</a:t>
            </a:r>
            <a:r>
              <a:rPr lang="tr-TR" dirty="0" err="1" smtClean="0">
                <a:solidFill>
                  <a:srgbClr val="FF0000"/>
                </a:solidFill>
                <a:latin typeface="+mn-lt"/>
                <a:ea typeface="Times New Roman" panose="02020603050405020304" pitchFamily="18" charset="0"/>
              </a:rPr>
              <a:t>KKK’na</a:t>
            </a:r>
            <a:r>
              <a:rPr lang="tr-TR" dirty="0" smtClean="0">
                <a:solidFill>
                  <a:srgbClr val="FF0000"/>
                </a:solidFill>
                <a:latin typeface="+mn-lt"/>
                <a:ea typeface="Times New Roman" panose="02020603050405020304" pitchFamily="18" charset="0"/>
              </a:rPr>
              <a:t> sunulan karar değişikliği ile, k</a:t>
            </a:r>
            <a:r>
              <a:rPr lang="tr-TR" sz="1200" kern="1200" dirty="0" smtClean="0">
                <a:solidFill>
                  <a:schemeClr val="tx1"/>
                </a:solidFill>
                <a:effectLst/>
                <a:latin typeface="+mn-lt"/>
                <a:ea typeface="+mn-ea"/>
                <a:cs typeface="+mn-cs"/>
              </a:rPr>
              <a:t>riter sayısı 6’dan 4’e düşürülünce ilave 35 fuarın da destek kapsamına alınması mümkün olacaktır.</a:t>
            </a:r>
          </a:p>
        </p:txBody>
      </p:sp>
      <p:sp>
        <p:nvSpPr>
          <p:cNvPr id="4" name="Slayt Numarası Yer Tutucusu 3"/>
          <p:cNvSpPr>
            <a:spLocks noGrp="1"/>
          </p:cNvSpPr>
          <p:nvPr>
            <p:ph type="sldNum" sz="quarter" idx="10"/>
          </p:nvPr>
        </p:nvSpPr>
        <p:spPr/>
        <p:txBody>
          <a:bodyPr/>
          <a:lstStyle/>
          <a:p>
            <a:fld id="{8592DC02-696D-404E-8FEE-B76A41BE0B2A}" type="slidenum">
              <a:rPr lang="tr-TR" smtClean="0"/>
              <a:t>29</a:t>
            </a:fld>
            <a:endParaRPr lang="tr-TR"/>
          </a:p>
        </p:txBody>
      </p:sp>
    </p:spTree>
    <p:extLst>
      <p:ext uri="{BB962C8B-B14F-4D97-AF65-F5344CB8AC3E}">
        <p14:creationId xmlns:p14="http://schemas.microsoft.com/office/powerpoint/2010/main" val="35785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592DC02-696D-404E-8FEE-B76A41BE0B2A}" type="slidenum">
              <a:rPr lang="tr-TR" smtClean="0"/>
              <a:t>3</a:t>
            </a:fld>
            <a:endParaRPr lang="tr-TR"/>
          </a:p>
        </p:txBody>
      </p:sp>
    </p:spTree>
    <p:extLst>
      <p:ext uri="{BB962C8B-B14F-4D97-AF65-F5344CB8AC3E}">
        <p14:creationId xmlns:p14="http://schemas.microsoft.com/office/powerpoint/2010/main" val="25465321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ayt Görüntüsü Yer Tutucusu 1"/>
          <p:cNvSpPr>
            <a:spLocks noGrp="1" noRot="1" noChangeAspect="1"/>
          </p:cNvSpPr>
          <p:nvPr>
            <p:ph type="sldImg"/>
          </p:nvPr>
        </p:nvSpPr>
        <p:spPr bwMode="auto">
          <a:noFill/>
          <a:ln>
            <a:solidFill>
              <a:srgbClr val="000000"/>
            </a:solidFill>
            <a:miter lim="800000"/>
            <a:headEnd/>
            <a:tailEnd/>
          </a:ln>
        </p:spPr>
      </p:sp>
      <p:sp>
        <p:nvSpPr>
          <p:cNvPr id="24578"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dirty="0" smtClean="0"/>
          </a:p>
        </p:txBody>
      </p:sp>
      <p:sp>
        <p:nvSpPr>
          <p:cNvPr id="4" name="Slayt Numarası Yer Tutucusu 3"/>
          <p:cNvSpPr>
            <a:spLocks noGrp="1"/>
          </p:cNvSpPr>
          <p:nvPr>
            <p:ph type="sldNum" sz="quarter" idx="5"/>
          </p:nvPr>
        </p:nvSpPr>
        <p:spPr/>
        <p:txBody>
          <a:bodyPr/>
          <a:lstStyle/>
          <a:p>
            <a:pPr>
              <a:defRPr/>
            </a:pPr>
            <a:fld id="{05EE6A31-B88D-41C2-9A10-27127197C93D}" type="slidenum">
              <a:rPr lang="en-US" smtClean="0"/>
              <a:pPr>
                <a:defRPr/>
              </a:pPr>
              <a:t>30</a:t>
            </a:fld>
            <a:endParaRPr lang="en-US" dirty="0"/>
          </a:p>
        </p:txBody>
      </p:sp>
    </p:spTree>
    <p:extLst>
      <p:ext uri="{BB962C8B-B14F-4D97-AF65-F5344CB8AC3E}">
        <p14:creationId xmlns:p14="http://schemas.microsoft.com/office/powerpoint/2010/main" val="27481075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ayt Görüntüsü Yer Tutucusu 1"/>
          <p:cNvSpPr>
            <a:spLocks noGrp="1" noRot="1" noChangeAspect="1"/>
          </p:cNvSpPr>
          <p:nvPr>
            <p:ph type="sldImg"/>
          </p:nvPr>
        </p:nvSpPr>
        <p:spPr bwMode="auto">
          <a:noFill/>
          <a:ln>
            <a:solidFill>
              <a:srgbClr val="000000"/>
            </a:solidFill>
            <a:miter lim="800000"/>
            <a:headEnd/>
            <a:tailEnd/>
          </a:ln>
        </p:spPr>
      </p:sp>
      <p:sp>
        <p:nvSpPr>
          <p:cNvPr id="51202" name="Not Yer Tutucusu 2"/>
          <p:cNvSpPr>
            <a:spLocks noGrp="1"/>
          </p:cNvSpPr>
          <p:nvPr>
            <p:ph type="body" idx="1"/>
          </p:nvPr>
        </p:nvSpPr>
        <p:spPr bwMode="auto"/>
        <p:txBody>
          <a:bodyPr wrap="square" numCol="1" anchor="t" anchorCtr="0" compatLnSpc="1">
            <a:prstTxWarp prst="textNoShape">
              <a:avLst/>
            </a:prstTxWarp>
          </a:bodyPr>
          <a:lstStyle/>
          <a:p>
            <a:pPr>
              <a:defRPr/>
            </a:pPr>
            <a:r>
              <a:rPr lang="tr-TR" dirty="0" smtClean="0"/>
              <a:t>2017 yılı itibariyle; </a:t>
            </a:r>
            <a:r>
              <a:rPr lang="tr-TR" baseline="0" dirty="0" smtClean="0"/>
              <a:t>7 t</a:t>
            </a:r>
            <a:r>
              <a:rPr lang="tr-TR" dirty="0" smtClean="0"/>
              <a:t>asarımcı</a:t>
            </a:r>
            <a:r>
              <a:rPr lang="tr-TR" baseline="0" dirty="0" smtClean="0"/>
              <a:t> şirket, 2 tasarım ofisi destek kapsamındadır.</a:t>
            </a:r>
          </a:p>
          <a:p>
            <a:pPr>
              <a:defRPr/>
            </a:pPr>
            <a:r>
              <a:rPr lang="tr-TR" baseline="0" dirty="0" smtClean="0"/>
              <a:t>2017 yılında 19 tasarım yarışmasına ilişkin organizasyon giderleri desteklenmektedir.</a:t>
            </a:r>
          </a:p>
          <a:p>
            <a:pPr>
              <a:defRPr/>
            </a:pPr>
            <a:r>
              <a:rPr lang="tr-TR" baseline="0" dirty="0" smtClean="0"/>
              <a:t>Bugüne kadar (2014-2015-2016 yıllarında) dereceye giren120 yarışmacının eğitim ve yaşam giderleri desteklenmektedir.</a:t>
            </a:r>
          </a:p>
          <a:p>
            <a:pPr>
              <a:defRPr/>
            </a:pPr>
            <a:endParaRPr lang="tr-TR"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tr-TR" sz="1200" b="0" i="0" u="none" strike="noStrike" kern="1200" dirty="0" smtClean="0">
                <a:solidFill>
                  <a:schemeClr val="tx1"/>
                </a:solidFill>
                <a:effectLst/>
                <a:latin typeface="+mn-lt"/>
                <a:ea typeface="+mn-ea"/>
                <a:cs typeface="+mn-cs"/>
              </a:rPr>
              <a:t>2008/2 sayılı Tebliğ kapsamında 2016 yılında</a:t>
            </a:r>
            <a:r>
              <a:rPr lang="tr-TR" sz="1200" b="0" i="0" u="none" strike="noStrike" kern="1200" baseline="0" dirty="0" smtClean="0">
                <a:solidFill>
                  <a:schemeClr val="tx1"/>
                </a:solidFill>
                <a:effectLst/>
                <a:latin typeface="+mn-lt"/>
                <a:ea typeface="+mn-ea"/>
                <a:cs typeface="+mn-cs"/>
              </a:rPr>
              <a:t> </a:t>
            </a:r>
            <a:r>
              <a:rPr lang="tr-TR" sz="1200" b="0" i="0" u="none" strike="noStrike" kern="1200" dirty="0" smtClean="0">
                <a:solidFill>
                  <a:schemeClr val="tx1"/>
                </a:solidFill>
                <a:effectLst/>
                <a:latin typeface="+mn-lt"/>
                <a:ea typeface="+mn-ea"/>
                <a:cs typeface="+mn-cs"/>
              </a:rPr>
              <a:t>16.571.933 TL, 2017 yılı</a:t>
            </a:r>
            <a:r>
              <a:rPr lang="tr-TR" sz="1200" b="0" i="0" u="none" strike="noStrike" kern="1200" baseline="0" dirty="0" smtClean="0">
                <a:solidFill>
                  <a:schemeClr val="tx1"/>
                </a:solidFill>
                <a:effectLst/>
                <a:latin typeface="+mn-lt"/>
                <a:ea typeface="+mn-ea"/>
                <a:cs typeface="+mn-cs"/>
              </a:rPr>
              <a:t> 20 Kasım itibariyle</a:t>
            </a:r>
            <a:r>
              <a:rPr lang="tr-TR" dirty="0" smtClean="0"/>
              <a:t> </a:t>
            </a:r>
            <a:r>
              <a:rPr lang="tr-TR" sz="1200" b="0" i="0" u="none" strike="noStrike" kern="1200" dirty="0" smtClean="0">
                <a:solidFill>
                  <a:schemeClr val="tx1"/>
                </a:solidFill>
                <a:effectLst/>
                <a:latin typeface="+mn-lt"/>
                <a:ea typeface="+mn-ea"/>
                <a:cs typeface="+mn-cs"/>
              </a:rPr>
              <a:t>32.085.713,70</a:t>
            </a:r>
            <a:r>
              <a:rPr lang="tr-TR" dirty="0" smtClean="0"/>
              <a:t> TL destek ödemesi yapılmıştır. </a:t>
            </a:r>
            <a:endParaRPr lang="tr-TR" sz="1200" kern="1200" dirty="0" smtClean="0">
              <a:solidFill>
                <a:schemeClr val="tx1"/>
              </a:solidFill>
              <a:effectLst/>
              <a:latin typeface="+mn-lt"/>
              <a:ea typeface="+mn-ea"/>
              <a:cs typeface="+mn-cs"/>
            </a:endParaRPr>
          </a:p>
          <a:p>
            <a:pPr>
              <a:defRPr/>
            </a:pPr>
            <a:endParaRPr lang="tr-TR"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tr-TR" altLang="tr-TR" baseline="0" dirty="0" smtClean="0"/>
              <a:t>298 </a:t>
            </a:r>
            <a:r>
              <a:rPr lang="tr-TR" altLang="tr-TR" dirty="0" smtClean="0"/>
              <a:t>Tasarım ve ürün</a:t>
            </a:r>
            <a:r>
              <a:rPr lang="tr-TR" altLang="tr-TR" baseline="0" dirty="0" smtClean="0"/>
              <a:t> geliştirme projesi Bakanlığımızca destek kapsamına alınmıştır.</a:t>
            </a:r>
          </a:p>
        </p:txBody>
      </p:sp>
      <p:sp>
        <p:nvSpPr>
          <p:cNvPr id="4" name="Slayt Numarası Yer Tutucusu 3"/>
          <p:cNvSpPr>
            <a:spLocks noGrp="1"/>
          </p:cNvSpPr>
          <p:nvPr>
            <p:ph type="sldNum" sz="quarter" idx="5"/>
          </p:nvPr>
        </p:nvSpPr>
        <p:spPr/>
        <p:txBody>
          <a:bodyPr/>
          <a:lstStyle/>
          <a:p>
            <a:pPr>
              <a:defRPr/>
            </a:pPr>
            <a:fld id="{6EE4DD97-B16F-43B1-9921-2700C8EA5699}" type="slidenum">
              <a:rPr lang="en-US">
                <a:solidFill>
                  <a:prstClr val="black"/>
                </a:solidFill>
              </a:rPr>
              <a:pPr>
                <a:defRPr/>
              </a:pPr>
              <a:t>31</a:t>
            </a:fld>
            <a:endParaRPr lang="en-US" dirty="0">
              <a:solidFill>
                <a:prstClr val="black"/>
              </a:solidFill>
            </a:endParaRPr>
          </a:p>
        </p:txBody>
      </p:sp>
    </p:spTree>
    <p:extLst>
      <p:ext uri="{BB962C8B-B14F-4D97-AF65-F5344CB8AC3E}">
        <p14:creationId xmlns:p14="http://schemas.microsoft.com/office/powerpoint/2010/main" val="17598289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just" defTabSz="914400" rtl="0" eaLnBrk="0" fontAlgn="base" latinLnBrk="0" hangingPunct="0">
              <a:lnSpc>
                <a:spcPct val="100000"/>
              </a:lnSpc>
              <a:spcBef>
                <a:spcPct val="30000"/>
              </a:spcBef>
              <a:spcAft>
                <a:spcPct val="0"/>
              </a:spcAft>
              <a:buClrTx/>
              <a:buSzTx/>
              <a:buFontTx/>
              <a:buNone/>
              <a:tabLst/>
              <a:defRPr/>
            </a:pPr>
            <a:r>
              <a:rPr lang="tr-TR" dirty="0" smtClean="0">
                <a:latin typeface="Calibri" charset="0"/>
                <a:ea typeface="ＭＳ Ｐゴシック" charset="0"/>
              </a:rPr>
              <a:t>2008 yılından bu yana ülkemizde tasarım kültürünün yaygınlaştırılması amacıyla; tasarımcı şirketlerimize, tasarım ofislerimize, ihracatçı birliklerimize, tasarım dernekleri ve birliklerimize, tasarım ve ürün geliştirme projelerini hayata geçiren şirketlerimiz ile gemi ve yat sektöründe faaliyet gösteren şirketlerimize yönelik destek sağlanmaktadır.</a:t>
            </a:r>
          </a:p>
          <a:p>
            <a:pPr algn="just"/>
            <a:endParaRPr lang="tr-TR" dirty="0" smtClean="0"/>
          </a:p>
          <a:p>
            <a:pPr marL="0" marR="0" lvl="0" indent="0" algn="just" defTabSz="914400" rtl="0" eaLnBrk="0" fontAlgn="base" latinLnBrk="0" hangingPunct="0">
              <a:lnSpc>
                <a:spcPct val="100000"/>
              </a:lnSpc>
              <a:spcBef>
                <a:spcPct val="30000"/>
              </a:spcBef>
              <a:spcAft>
                <a:spcPct val="0"/>
              </a:spcAft>
              <a:buClrTx/>
              <a:buSzTx/>
              <a:buFontTx/>
              <a:buNone/>
              <a:tabLst/>
              <a:defRPr/>
            </a:pPr>
            <a:r>
              <a:rPr lang="tr-TR" sz="1200" kern="1200" dirty="0" smtClean="0">
                <a:solidFill>
                  <a:schemeClr val="tx1"/>
                </a:solidFill>
                <a:effectLst/>
                <a:latin typeface="+mn-lt"/>
                <a:ea typeface="+mn-ea"/>
                <a:cs typeface="+mn-cs"/>
              </a:rPr>
              <a:t>İhracatçı firmalarımızın moda, endüstriyel tasarım ve </a:t>
            </a:r>
            <a:r>
              <a:rPr lang="tr-TR" sz="1200" kern="1200" dirty="0" err="1" smtClean="0">
                <a:solidFill>
                  <a:schemeClr val="tx1"/>
                </a:solidFill>
                <a:effectLst/>
                <a:latin typeface="+mn-lt"/>
                <a:ea typeface="+mn-ea"/>
                <a:cs typeface="+mn-cs"/>
              </a:rPr>
              <a:t>inovasyon</a:t>
            </a:r>
            <a:r>
              <a:rPr lang="tr-TR" sz="1200" kern="1200" dirty="0" smtClean="0">
                <a:solidFill>
                  <a:schemeClr val="tx1"/>
                </a:solidFill>
                <a:effectLst/>
                <a:latin typeface="+mn-lt"/>
                <a:ea typeface="+mn-ea"/>
                <a:cs typeface="+mn-cs"/>
              </a:rPr>
              <a:t> kapasitelerinin artırılarak, ihracata dönük katma değerli ürün üretmeleri amacıyla uygulanacak Tasarım ve Ürün Geliştirme Projeleri kapsamında alacakları alet/teçhizat/malzeme/yazılımlarına ilişkin destek kalemlerinin içeriği de mevzuat çalışmalarımız kapsamında farklı sektörlerden gelen talepler doğrultusunda geliştirilerek güncellenmektedir.</a:t>
            </a:r>
            <a:endParaRPr lang="tr-TR" dirty="0" smtClean="0"/>
          </a:p>
        </p:txBody>
      </p:sp>
      <p:sp>
        <p:nvSpPr>
          <p:cNvPr id="7987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MS PGothic" pitchFamily="34" charset="-128"/>
              </a:defRPr>
            </a:lvl1pPr>
            <a:lvl2pPr marL="758255" indent="-291636">
              <a:defRPr>
                <a:solidFill>
                  <a:schemeClr val="tx1"/>
                </a:solidFill>
                <a:latin typeface="Calibri" pitchFamily="34" charset="0"/>
                <a:ea typeface="MS PGothic" pitchFamily="34" charset="-128"/>
              </a:defRPr>
            </a:lvl2pPr>
            <a:lvl3pPr marL="1166546" indent="-233309">
              <a:defRPr>
                <a:solidFill>
                  <a:schemeClr val="tx1"/>
                </a:solidFill>
                <a:latin typeface="Calibri" pitchFamily="34" charset="0"/>
                <a:ea typeface="MS PGothic" pitchFamily="34" charset="-128"/>
              </a:defRPr>
            </a:lvl3pPr>
            <a:lvl4pPr marL="1633164" indent="-233309">
              <a:defRPr>
                <a:solidFill>
                  <a:schemeClr val="tx1"/>
                </a:solidFill>
                <a:latin typeface="Calibri" pitchFamily="34" charset="0"/>
                <a:ea typeface="MS PGothic" pitchFamily="34" charset="-128"/>
              </a:defRPr>
            </a:lvl4pPr>
            <a:lvl5pPr marL="2099782" indent="-233309">
              <a:defRPr>
                <a:solidFill>
                  <a:schemeClr val="tx1"/>
                </a:solidFill>
                <a:latin typeface="Calibri" pitchFamily="34" charset="0"/>
                <a:ea typeface="MS PGothic" pitchFamily="34" charset="-128"/>
              </a:defRPr>
            </a:lvl5pPr>
            <a:lvl6pPr marL="2566401" indent="-233309" eaLnBrk="0" fontAlgn="base" hangingPunct="0">
              <a:spcBef>
                <a:spcPct val="0"/>
              </a:spcBef>
              <a:spcAft>
                <a:spcPct val="0"/>
              </a:spcAft>
              <a:defRPr>
                <a:solidFill>
                  <a:schemeClr val="tx1"/>
                </a:solidFill>
                <a:latin typeface="Calibri" pitchFamily="34" charset="0"/>
                <a:ea typeface="MS PGothic" pitchFamily="34" charset="-128"/>
              </a:defRPr>
            </a:lvl6pPr>
            <a:lvl7pPr marL="3033019" indent="-233309" eaLnBrk="0" fontAlgn="base" hangingPunct="0">
              <a:spcBef>
                <a:spcPct val="0"/>
              </a:spcBef>
              <a:spcAft>
                <a:spcPct val="0"/>
              </a:spcAft>
              <a:defRPr>
                <a:solidFill>
                  <a:schemeClr val="tx1"/>
                </a:solidFill>
                <a:latin typeface="Calibri" pitchFamily="34" charset="0"/>
                <a:ea typeface="MS PGothic" pitchFamily="34" charset="-128"/>
              </a:defRPr>
            </a:lvl7pPr>
            <a:lvl8pPr marL="3499637" indent="-233309" eaLnBrk="0" fontAlgn="base" hangingPunct="0">
              <a:spcBef>
                <a:spcPct val="0"/>
              </a:spcBef>
              <a:spcAft>
                <a:spcPct val="0"/>
              </a:spcAft>
              <a:defRPr>
                <a:solidFill>
                  <a:schemeClr val="tx1"/>
                </a:solidFill>
                <a:latin typeface="Calibri" pitchFamily="34" charset="0"/>
                <a:ea typeface="MS PGothic" pitchFamily="34" charset="-128"/>
              </a:defRPr>
            </a:lvl8pPr>
            <a:lvl9pPr marL="3966256" indent="-233309" eaLnBrk="0" fontAlgn="base" hangingPunct="0">
              <a:spcBef>
                <a:spcPct val="0"/>
              </a:spcBef>
              <a:spcAft>
                <a:spcPct val="0"/>
              </a:spcAft>
              <a:defRPr>
                <a:solidFill>
                  <a:schemeClr val="tx1"/>
                </a:solidFill>
                <a:latin typeface="Calibri" pitchFamily="34" charset="0"/>
                <a:ea typeface="MS PGothic" pitchFamily="34" charset="-128"/>
              </a:defRPr>
            </a:lvl9pPr>
          </a:lstStyle>
          <a:p>
            <a:fld id="{7D8C313C-B11B-485A-B7A9-C9DCF4C88036}" type="slidenum">
              <a:rPr lang="en-US" altLang="tr-TR">
                <a:solidFill>
                  <a:prstClr val="black"/>
                </a:solidFill>
              </a:rPr>
              <a:pPr/>
              <a:t>32</a:t>
            </a:fld>
            <a:endParaRPr lang="en-US" altLang="tr-TR">
              <a:solidFill>
                <a:prstClr val="black"/>
              </a:solidFill>
            </a:endParaRPr>
          </a:p>
        </p:txBody>
      </p:sp>
    </p:spTree>
    <p:extLst>
      <p:ext uri="{BB962C8B-B14F-4D97-AF65-F5344CB8AC3E}">
        <p14:creationId xmlns:p14="http://schemas.microsoft.com/office/powerpoint/2010/main" val="8067986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33</a:t>
            </a:fld>
            <a:endParaRPr lang="tr-TR"/>
          </a:p>
        </p:txBody>
      </p:sp>
    </p:spTree>
    <p:extLst>
      <p:ext uri="{BB962C8B-B14F-4D97-AF65-F5344CB8AC3E}">
        <p14:creationId xmlns:p14="http://schemas.microsoft.com/office/powerpoint/2010/main" val="31758810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ayt Görüntüsü Yer Tutucusu 1"/>
          <p:cNvSpPr>
            <a:spLocks noGrp="1" noRot="1" noChangeAspect="1"/>
          </p:cNvSpPr>
          <p:nvPr>
            <p:ph type="sldImg"/>
          </p:nvPr>
        </p:nvSpPr>
        <p:spPr bwMode="auto">
          <a:noFill/>
          <a:ln>
            <a:solidFill>
              <a:srgbClr val="000000"/>
            </a:solidFill>
            <a:miter lim="800000"/>
            <a:headEnd/>
            <a:tailEnd/>
          </a:ln>
        </p:spPr>
      </p:sp>
      <p:sp>
        <p:nvSpPr>
          <p:cNvPr id="24578"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dirty="0" smtClean="0"/>
          </a:p>
        </p:txBody>
      </p:sp>
      <p:sp>
        <p:nvSpPr>
          <p:cNvPr id="4" name="Slayt Numarası Yer Tutucusu 3"/>
          <p:cNvSpPr>
            <a:spLocks noGrp="1"/>
          </p:cNvSpPr>
          <p:nvPr>
            <p:ph type="sldNum" sz="quarter" idx="5"/>
          </p:nvPr>
        </p:nvSpPr>
        <p:spPr/>
        <p:txBody>
          <a:bodyPr/>
          <a:lstStyle/>
          <a:p>
            <a:pPr>
              <a:defRPr/>
            </a:pPr>
            <a:fld id="{05EE6A31-B88D-41C2-9A10-27127197C93D}" type="slidenum">
              <a:rPr lang="en-US" smtClean="0"/>
              <a:pPr>
                <a:defRPr/>
              </a:pPr>
              <a:t>34</a:t>
            </a:fld>
            <a:endParaRPr lang="en-US" dirty="0"/>
          </a:p>
        </p:txBody>
      </p:sp>
    </p:spTree>
    <p:extLst>
      <p:ext uri="{BB962C8B-B14F-4D97-AF65-F5344CB8AC3E}">
        <p14:creationId xmlns:p14="http://schemas.microsoft.com/office/powerpoint/2010/main" val="28208008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Halihazırda</a:t>
            </a:r>
            <a:r>
              <a:rPr lang="tr-TR" baseline="0" dirty="0" smtClean="0"/>
              <a:t> Marka programında 79 firma 79 markasıyla desteklenmektedir.</a:t>
            </a:r>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35</a:t>
            </a:fld>
            <a:endParaRPr lang="tr-TR"/>
          </a:p>
        </p:txBody>
      </p:sp>
    </p:spTree>
    <p:extLst>
      <p:ext uri="{BB962C8B-B14F-4D97-AF65-F5344CB8AC3E}">
        <p14:creationId xmlns:p14="http://schemas.microsoft.com/office/powerpoint/2010/main" val="4449304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Halihazırda</a:t>
            </a:r>
            <a:r>
              <a:rPr lang="tr-TR" baseline="0" dirty="0" smtClean="0"/>
              <a:t> TURQUALITY programında 151 firma 162 markasıyla desteklenme</a:t>
            </a:r>
          </a:p>
          <a:p>
            <a:r>
              <a:rPr lang="tr-TR" baseline="0" dirty="0" err="1" smtClean="0"/>
              <a:t>ktedir</a:t>
            </a:r>
            <a:r>
              <a:rPr lang="tr-TR" baseline="0" dirty="0" smtClean="0"/>
              <a:t>.</a:t>
            </a:r>
          </a:p>
          <a:p>
            <a:endParaRPr lang="tr-TR" baseline="0" dirty="0" smtClean="0"/>
          </a:p>
          <a:p>
            <a:pPr marL="0" marR="0" lvl="0" indent="0" algn="just" defTabSz="914400" rtl="0" eaLnBrk="0" fontAlgn="base" latinLnBrk="0" hangingPunct="0">
              <a:lnSpc>
                <a:spcPct val="100000"/>
              </a:lnSpc>
              <a:spcBef>
                <a:spcPct val="30000"/>
              </a:spcBef>
              <a:spcAft>
                <a:spcPct val="0"/>
              </a:spcAft>
              <a:buClrTx/>
              <a:buSzTx/>
              <a:buFontTx/>
              <a:buNone/>
              <a:tabLst/>
              <a:defRPr/>
            </a:pPr>
            <a:r>
              <a:rPr lang="tr-TR" sz="1200" b="0" i="0" u="none" strike="noStrike" kern="1200" dirty="0" smtClean="0">
                <a:solidFill>
                  <a:schemeClr val="tx1"/>
                </a:solidFill>
                <a:effectLst/>
                <a:latin typeface="+mn-lt"/>
                <a:ea typeface="+mn-ea"/>
                <a:cs typeface="+mn-cs"/>
              </a:rPr>
              <a:t>2006/4 sayılı Tebliğ kapsamında 2016 yılında</a:t>
            </a:r>
            <a:r>
              <a:rPr lang="tr-TR" sz="1200" b="0" i="0" u="none" strike="noStrike" kern="1200" baseline="0" dirty="0" smtClean="0">
                <a:solidFill>
                  <a:schemeClr val="tx1"/>
                </a:solidFill>
                <a:effectLst/>
                <a:latin typeface="+mn-lt"/>
                <a:ea typeface="+mn-ea"/>
                <a:cs typeface="+mn-cs"/>
              </a:rPr>
              <a:t> </a:t>
            </a:r>
            <a:r>
              <a:rPr lang="tr-TR" sz="1200" b="0" i="0" u="none" strike="noStrike" kern="1200" dirty="0" smtClean="0">
                <a:solidFill>
                  <a:schemeClr val="tx1"/>
                </a:solidFill>
                <a:effectLst/>
                <a:latin typeface="+mn-lt"/>
                <a:ea typeface="+mn-ea"/>
                <a:cs typeface="+mn-cs"/>
              </a:rPr>
              <a:t>632.982.123 TL, 2017 yılı</a:t>
            </a:r>
            <a:r>
              <a:rPr lang="tr-TR" sz="1200" b="0" i="0" u="none" strike="noStrike" kern="1200" baseline="0" dirty="0" smtClean="0">
                <a:solidFill>
                  <a:schemeClr val="tx1"/>
                </a:solidFill>
                <a:effectLst/>
                <a:latin typeface="+mn-lt"/>
                <a:ea typeface="+mn-ea"/>
                <a:cs typeface="+mn-cs"/>
              </a:rPr>
              <a:t> 20 Kasım itibariyle</a:t>
            </a:r>
            <a:r>
              <a:rPr lang="tr-TR" dirty="0" smtClean="0"/>
              <a:t> </a:t>
            </a:r>
            <a:r>
              <a:rPr lang="tr-TR" sz="1200" b="0" i="0" u="none" strike="noStrike" kern="1200" dirty="0" smtClean="0">
                <a:solidFill>
                  <a:schemeClr val="tx1"/>
                </a:solidFill>
                <a:effectLst/>
                <a:latin typeface="+mn-lt"/>
                <a:ea typeface="+mn-ea"/>
                <a:cs typeface="+mn-cs"/>
              </a:rPr>
              <a:t>371.781.409</a:t>
            </a:r>
            <a:r>
              <a:rPr lang="tr-TR" dirty="0" smtClean="0"/>
              <a:t> TL destek ödemesi yapılmıştır. </a:t>
            </a:r>
            <a:endParaRPr lang="tr-TR" sz="1200" kern="1200" dirty="0" smtClean="0">
              <a:solidFill>
                <a:schemeClr val="tx1"/>
              </a:solidFill>
              <a:effectLst/>
              <a:latin typeface="+mn-lt"/>
              <a:ea typeface="+mn-ea"/>
              <a:cs typeface="+mn-cs"/>
            </a:endParaRPr>
          </a:p>
          <a:p>
            <a:pPr>
              <a:defRPr/>
            </a:pPr>
            <a:endParaRPr lang="tr-TR" baseline="0" dirty="0" smtClean="0"/>
          </a:p>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36</a:t>
            </a:fld>
            <a:endParaRPr lang="tr-TR"/>
          </a:p>
        </p:txBody>
      </p:sp>
    </p:spTree>
    <p:extLst>
      <p:ext uri="{BB962C8B-B14F-4D97-AF65-F5344CB8AC3E}">
        <p14:creationId xmlns:p14="http://schemas.microsoft.com/office/powerpoint/2010/main" val="30723711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smtClean="0">
                <a:solidFill>
                  <a:schemeClr val="bg1">
                    <a:lumMod val="50000"/>
                  </a:schemeClr>
                </a:solidFill>
                <a:ea typeface="Times New Roman" panose="02020603050405020304" pitchFamily="18" charset="0"/>
              </a:rPr>
              <a:t>Program dahilindeyken yararlanılabilecek diğer destekler: Türkiye Ticaret Merkezleri , Uluslararası Yurtiçi Fuar Katılımları, Orta Yüksek/Yüksek Teknoloji Destekleri, Eximbank Destekleri (CIRR ve Sigorta/Proje  Tazmin Destekleri), Uluslararası Rekabetçiliğin Geliştirilmesinin Desteklenmesi Hakkında Tebliğ, Küresel Tedarik Zinciri Desteği, Heyetler ve </a:t>
            </a:r>
            <a:r>
              <a:rPr lang="tr-TR" sz="1200" dirty="0" smtClean="0">
                <a:solidFill>
                  <a:schemeClr val="bg1">
                    <a:lumMod val="50000"/>
                  </a:schemeClr>
                </a:solidFill>
              </a:rPr>
              <a:t>Şirket Satın Alma Desteği </a:t>
            </a:r>
          </a:p>
        </p:txBody>
      </p:sp>
      <p:sp>
        <p:nvSpPr>
          <p:cNvPr id="4" name="Slayt Numarası Yer Tutucusu 3"/>
          <p:cNvSpPr>
            <a:spLocks noGrp="1"/>
          </p:cNvSpPr>
          <p:nvPr>
            <p:ph type="sldNum" sz="quarter" idx="10"/>
          </p:nvPr>
        </p:nvSpPr>
        <p:spPr/>
        <p:txBody>
          <a:bodyPr/>
          <a:lstStyle/>
          <a:p>
            <a:fld id="{8592DC02-696D-404E-8FEE-B76A41BE0B2A}" type="slidenum">
              <a:rPr lang="tr-TR" smtClean="0"/>
              <a:t>37</a:t>
            </a:fld>
            <a:endParaRPr lang="tr-TR"/>
          </a:p>
        </p:txBody>
      </p:sp>
    </p:spTree>
    <p:extLst>
      <p:ext uri="{BB962C8B-B14F-4D97-AF65-F5344CB8AC3E}">
        <p14:creationId xmlns:p14="http://schemas.microsoft.com/office/powerpoint/2010/main" val="39967354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38</a:t>
            </a:fld>
            <a:endParaRPr lang="tr-TR"/>
          </a:p>
        </p:txBody>
      </p:sp>
    </p:spTree>
    <p:extLst>
      <p:ext uri="{BB962C8B-B14F-4D97-AF65-F5344CB8AC3E}">
        <p14:creationId xmlns:p14="http://schemas.microsoft.com/office/powerpoint/2010/main" val="2077199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-URGE Proje Desteği kapsamında bugüne kadar 350 projeye onay verilmiştir. 188 proje devam etmekte olup, 162 proje tamamlanmıştır. </a:t>
            </a:r>
          </a:p>
          <a:p>
            <a:r>
              <a:rPr lang="tr-TR" sz="1200" kern="1200" dirty="0" smtClean="0">
                <a:solidFill>
                  <a:schemeClr val="tx1"/>
                </a:solidFill>
                <a:effectLst/>
                <a:latin typeface="+mn-lt"/>
                <a:ea typeface="+mn-ea"/>
                <a:cs typeface="+mn-cs"/>
              </a:rPr>
              <a:t>-Onaylı projeler 159 farklı işbirliği kuruluşu tarafından 46 farklı bölgede yürütülmektedir.</a:t>
            </a:r>
          </a:p>
          <a:p>
            <a:r>
              <a:rPr lang="tr-TR" sz="1200" kern="1200" dirty="0" smtClean="0">
                <a:solidFill>
                  <a:schemeClr val="tx1"/>
                </a:solidFill>
                <a:effectLst/>
                <a:latin typeface="+mn-lt"/>
                <a:ea typeface="+mn-ea"/>
                <a:cs typeface="+mn-cs"/>
              </a:rPr>
              <a:t>-Onaylı projeler kapsamında 871 eğitim, 644 yurtdışı pazarlama, 368 ihtiyaç analizi, 262 danışmanlık, 107 alım heyeti, 20 tanıtım ve 11 bireysel danışmanlık faaliyeti gerçekleştirilmiştir. Toplam 237 personel istihdamı onaylanmıştır.</a:t>
            </a:r>
          </a:p>
          <a:p>
            <a:r>
              <a:rPr lang="tr-TR" sz="1200" kern="1200" dirty="0" smtClean="0">
                <a:solidFill>
                  <a:schemeClr val="tx1"/>
                </a:solidFill>
                <a:effectLst/>
                <a:latin typeface="+mn-lt"/>
                <a:ea typeface="+mn-ea"/>
                <a:cs typeface="+mn-cs"/>
              </a:rPr>
              <a:t>-Projeler kapsamında 7717 firmaya onay verilmiş olup, devam eden projeler kapsamında 4407 firma bulunmaktadır.</a:t>
            </a:r>
          </a:p>
          <a:p>
            <a:r>
              <a:rPr lang="tr-TR" sz="1200" kern="1200" dirty="0" smtClean="0">
                <a:solidFill>
                  <a:schemeClr val="tx1"/>
                </a:solidFill>
                <a:effectLst/>
                <a:latin typeface="+mn-lt"/>
                <a:ea typeface="+mn-ea"/>
                <a:cs typeface="+mn-cs"/>
              </a:rPr>
              <a:t>-Onaylı 350 projenin </a:t>
            </a:r>
            <a:r>
              <a:rPr lang="tr-TR" sz="1200" kern="1200" dirty="0" err="1" smtClean="0">
                <a:solidFill>
                  <a:schemeClr val="tx1"/>
                </a:solidFill>
                <a:effectLst/>
                <a:latin typeface="+mn-lt"/>
                <a:ea typeface="+mn-ea"/>
                <a:cs typeface="+mn-cs"/>
              </a:rPr>
              <a:t>sektörel</a:t>
            </a:r>
            <a:r>
              <a:rPr lang="tr-TR" sz="1200" kern="1200" dirty="0" smtClean="0">
                <a:solidFill>
                  <a:schemeClr val="tx1"/>
                </a:solidFill>
                <a:effectLst/>
                <a:latin typeface="+mn-lt"/>
                <a:ea typeface="+mn-ea"/>
                <a:cs typeface="+mn-cs"/>
              </a:rPr>
              <a:t> dağılımı: Makine Otomotiv </a:t>
            </a:r>
            <a:r>
              <a:rPr lang="tr-TR" sz="1200" kern="1200" dirty="0" smtClean="0">
                <a:solidFill>
                  <a:srgbClr val="FF0000"/>
                </a:solidFill>
                <a:effectLst/>
                <a:latin typeface="+mn-lt"/>
                <a:ea typeface="+mn-ea"/>
                <a:cs typeface="+mn-cs"/>
              </a:rPr>
              <a:t>Elektronik (94-%27), Tarım (84-%24), Maden Metal Orman 80-%23), Tekstil (52-%15), Kimya (28-%8), Yazılım (10-%3).</a:t>
            </a:r>
          </a:p>
          <a:p>
            <a:r>
              <a:rPr lang="tr-TR" sz="1200" kern="1200" dirty="0" smtClean="0">
                <a:solidFill>
                  <a:schemeClr val="tx1"/>
                </a:solidFill>
                <a:effectLst/>
                <a:latin typeface="+mn-lt"/>
                <a:ea typeface="+mn-ea"/>
                <a:cs typeface="+mn-cs"/>
              </a:rPr>
              <a:t>-Onaylı 350 projenin bölgesel dağılımı: İstanbul (94-%27), Ankara (52-%15), Bursa (24-%7), Gaziantep (21-%6), İzmir (21-%6), Diğer (138-%39)</a:t>
            </a:r>
          </a:p>
          <a:p>
            <a:endParaRPr lang="tr-TR" sz="1200" kern="1200" dirty="0" smtClean="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8592DC02-696D-404E-8FEE-B76A41BE0B2A}" type="slidenum">
              <a:rPr lang="tr-TR" smtClean="0"/>
              <a:t>4</a:t>
            </a:fld>
            <a:endParaRPr lang="tr-TR"/>
          </a:p>
        </p:txBody>
      </p:sp>
    </p:spTree>
    <p:extLst>
      <p:ext uri="{BB962C8B-B14F-4D97-AF65-F5344CB8AC3E}">
        <p14:creationId xmlns:p14="http://schemas.microsoft.com/office/powerpoint/2010/main" val="1858509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592DC02-696D-404E-8FEE-B76A41BE0B2A}" type="slidenum">
              <a:rPr lang="tr-TR" smtClean="0"/>
              <a:t>5</a:t>
            </a:fld>
            <a:endParaRPr lang="tr-TR"/>
          </a:p>
        </p:txBody>
      </p:sp>
    </p:spTree>
    <p:extLst>
      <p:ext uri="{BB962C8B-B14F-4D97-AF65-F5344CB8AC3E}">
        <p14:creationId xmlns:p14="http://schemas.microsoft.com/office/powerpoint/2010/main" val="1322593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592DC02-696D-404E-8FEE-B76A41BE0B2A}" type="slidenum">
              <a:rPr lang="tr-TR" smtClean="0"/>
              <a:t>6</a:t>
            </a:fld>
            <a:endParaRPr lang="tr-TR"/>
          </a:p>
        </p:txBody>
      </p:sp>
    </p:spTree>
    <p:extLst>
      <p:ext uri="{BB962C8B-B14F-4D97-AF65-F5344CB8AC3E}">
        <p14:creationId xmlns:p14="http://schemas.microsoft.com/office/powerpoint/2010/main" val="2892836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Şirketlerimizce çevre, kalite ve insan sağlığına yönelik teknik mevzuata uyum sağlanabilmesini </a:t>
            </a:r>
            <a:r>
              <a:rPr lang="tr-TR" sz="1200" kern="1200" dirty="0" err="1" smtClean="0">
                <a:solidFill>
                  <a:schemeClr val="tx1"/>
                </a:solidFill>
                <a:effectLst/>
                <a:latin typeface="+mn-lt"/>
                <a:ea typeface="+mn-ea"/>
                <a:cs typeface="+mn-cs"/>
              </a:rPr>
              <a:t>teminen</a:t>
            </a:r>
            <a:r>
              <a:rPr lang="tr-TR" sz="1200" kern="1200" dirty="0" smtClean="0">
                <a:solidFill>
                  <a:schemeClr val="tx1"/>
                </a:solidFill>
                <a:effectLst/>
                <a:latin typeface="+mn-lt"/>
                <a:ea typeface="+mn-ea"/>
                <a:cs typeface="+mn-cs"/>
              </a:rPr>
              <a:t> akredite edilmiş kurum ve/veya kuruluşlardan alınacak kalite, çevre belgeleri ile insan can, mal emniyeti ve güvenliğini gösterir işaretler ile tarım ürünlerine ilişkin laboratuvar analizleri ve belgelendirme işlemleriyle ilgili </a:t>
            </a:r>
            <a:r>
              <a:rPr lang="tr-TR" sz="1200" kern="1200" smtClean="0">
                <a:solidFill>
                  <a:schemeClr val="tx1"/>
                </a:solidFill>
                <a:effectLst/>
                <a:latin typeface="+mn-lt"/>
                <a:ea typeface="+mn-ea"/>
                <a:cs typeface="+mn-cs"/>
              </a:rPr>
              <a:t>harcamaları %</a:t>
            </a:r>
            <a:r>
              <a:rPr lang="tr-TR" sz="1200" kern="1200" dirty="0" smtClean="0">
                <a:solidFill>
                  <a:schemeClr val="tx1"/>
                </a:solidFill>
                <a:effectLst/>
                <a:latin typeface="+mn-lt"/>
                <a:ea typeface="+mn-ea"/>
                <a:cs typeface="+mn-cs"/>
              </a:rPr>
              <a:t>50 oranında desteklenmektedir.</a:t>
            </a:r>
          </a:p>
          <a:p>
            <a:r>
              <a:rPr lang="tr-TR" sz="1200" kern="1200" dirty="0" smtClean="0">
                <a:solidFill>
                  <a:schemeClr val="tx1"/>
                </a:solidFill>
                <a:effectLst/>
                <a:latin typeface="+mn-lt"/>
                <a:ea typeface="+mn-ea"/>
                <a:cs typeface="+mn-cs"/>
              </a:rPr>
              <a:t> </a:t>
            </a:r>
          </a:p>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7</a:t>
            </a:fld>
            <a:endParaRPr lang="tr-TR"/>
          </a:p>
        </p:txBody>
      </p:sp>
    </p:spTree>
    <p:extLst>
      <p:ext uri="{BB962C8B-B14F-4D97-AF65-F5344CB8AC3E}">
        <p14:creationId xmlns:p14="http://schemas.microsoft.com/office/powerpoint/2010/main" val="3574994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2016 – 1.718 başvuru için 19,45 milyon TL</a:t>
            </a:r>
          </a:p>
          <a:p>
            <a:r>
              <a:rPr lang="tr-TR" sz="1200" kern="1200" dirty="0" smtClean="0">
                <a:solidFill>
                  <a:schemeClr val="tx1"/>
                </a:solidFill>
                <a:effectLst/>
                <a:latin typeface="+mn-lt"/>
                <a:ea typeface="+mn-ea"/>
                <a:cs typeface="+mn-cs"/>
              </a:rPr>
              <a:t>2017 -  1.992 başvuru için 26,15 milyon TL</a:t>
            </a:r>
          </a:p>
          <a:p>
            <a:r>
              <a:rPr lang="tr-TR" sz="1200" kern="1200" dirty="0" smtClean="0">
                <a:solidFill>
                  <a:schemeClr val="tx1"/>
                </a:solidFill>
                <a:effectLst/>
                <a:latin typeface="+mn-lt"/>
                <a:ea typeface="+mn-ea"/>
                <a:cs typeface="+mn-cs"/>
              </a:rPr>
              <a:t>destek ödemesi yapılmıştır.</a:t>
            </a:r>
          </a:p>
          <a:p>
            <a:endParaRPr lang="tr-TR" dirty="0"/>
          </a:p>
        </p:txBody>
      </p:sp>
      <p:sp>
        <p:nvSpPr>
          <p:cNvPr id="4" name="Slayt Numarası Yer Tutucusu 3"/>
          <p:cNvSpPr>
            <a:spLocks noGrp="1"/>
          </p:cNvSpPr>
          <p:nvPr>
            <p:ph type="sldNum" sz="quarter" idx="10"/>
          </p:nvPr>
        </p:nvSpPr>
        <p:spPr/>
        <p:txBody>
          <a:bodyPr/>
          <a:lstStyle/>
          <a:p>
            <a:fld id="{8592DC02-696D-404E-8FEE-B76A41BE0B2A}" type="slidenum">
              <a:rPr lang="tr-TR" smtClean="0"/>
              <a:t>8</a:t>
            </a:fld>
            <a:endParaRPr lang="tr-TR"/>
          </a:p>
        </p:txBody>
      </p:sp>
    </p:spTree>
    <p:extLst>
      <p:ext uri="{BB962C8B-B14F-4D97-AF65-F5344CB8AC3E}">
        <p14:creationId xmlns:p14="http://schemas.microsoft.com/office/powerpoint/2010/main" val="307634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592DC02-696D-404E-8FEE-B76A41BE0B2A}" type="slidenum">
              <a:rPr lang="tr-TR" smtClean="0"/>
              <a:t>9</a:t>
            </a:fld>
            <a:endParaRPr lang="tr-TR"/>
          </a:p>
        </p:txBody>
      </p:sp>
    </p:spTree>
    <p:extLst>
      <p:ext uri="{BB962C8B-B14F-4D97-AF65-F5344CB8AC3E}">
        <p14:creationId xmlns:p14="http://schemas.microsoft.com/office/powerpoint/2010/main" val="3339640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83171" y="942975"/>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1683171" y="4272556"/>
            <a:ext cx="8825658" cy="861420"/>
          </a:xfrm>
        </p:spPr>
        <p:txBody>
          <a:bodyPr anchor="t">
            <a:normAutofit/>
          </a:bodyPr>
          <a:lstStyle>
            <a:lvl1pPr marL="0" indent="0" algn="ctr">
              <a:buNone/>
              <a:defRPr sz="3200" cap="none">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111702" y="6432741"/>
            <a:ext cx="1103312" cy="304799"/>
          </a:xfrm>
        </p:spPr>
        <p:txBody>
          <a:bodyPr/>
          <a:lstStyle/>
          <a:p>
            <a:fld id="{AD84F929-6BFD-4013-A441-4AD4AD7932C2}" type="datetime1">
              <a:rPr lang="en-US" smtClean="0">
                <a:solidFill>
                  <a:srgbClr val="FFFFFF"/>
                </a:solidFill>
              </a:rPr>
              <a:t>7/27/2018</a:t>
            </a:fld>
            <a:endParaRPr lang="en-US" dirty="0">
              <a:solidFill>
                <a:srgbClr val="FFFFFF"/>
              </a:solidFill>
            </a:endParaRPr>
          </a:p>
        </p:txBody>
      </p:sp>
      <p:sp>
        <p:nvSpPr>
          <p:cNvPr id="5" name="Footer Placeholder 4"/>
          <p:cNvSpPr>
            <a:spLocks noGrp="1"/>
          </p:cNvSpPr>
          <p:nvPr>
            <p:ph type="ftr" sz="quarter" idx="11"/>
          </p:nvPr>
        </p:nvSpPr>
        <p:spPr>
          <a:xfrm>
            <a:off x="4166103" y="6432741"/>
            <a:ext cx="3859795" cy="304801"/>
          </a:xfrm>
        </p:spPr>
        <p:txBody>
          <a:bodyPr/>
          <a:lstStyle>
            <a:lvl1pPr algn="ctr">
              <a:defRPr/>
            </a:lvl1pPr>
          </a:lstStyle>
          <a:p>
            <a:r>
              <a:rPr lang="en-US" dirty="0" smtClean="0">
                <a:solidFill>
                  <a:srgbClr val="FFFFFF"/>
                </a:solidFill>
              </a:rPr>
              <a:t>www.ekonomi.gov.tr</a:t>
            </a:r>
            <a:endParaRPr lang="en-US" dirty="0">
              <a:solidFill>
                <a:srgbClr val="FFFFFF"/>
              </a:solidFill>
            </a:endParaRPr>
          </a:p>
        </p:txBody>
      </p:sp>
      <p:sp>
        <p:nvSpPr>
          <p:cNvPr id="6" name="Slide Number Placeholder 5"/>
          <p:cNvSpPr>
            <a:spLocks noGrp="1"/>
          </p:cNvSpPr>
          <p:nvPr>
            <p:ph type="sldNum" sz="quarter" idx="12"/>
          </p:nvPr>
        </p:nvSpPr>
        <p:spPr>
          <a:xfrm>
            <a:off x="11497333" y="6431540"/>
            <a:ext cx="531876" cy="306000"/>
          </a:xfrm>
        </p:spPr>
        <p:txBody>
          <a:bodyPr/>
          <a:lstStyle>
            <a:lvl1pPr>
              <a:defRPr sz="1800"/>
            </a:lvl1pPr>
          </a:lstStyle>
          <a:p>
            <a:fld id="{D57F1E4F-1CFF-5643-939E-02111984F565}"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963817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83172" y="4497482"/>
            <a:ext cx="8825657" cy="566738"/>
          </a:xfrm>
        </p:spPr>
        <p:txBody>
          <a:bodyPr anchor="b">
            <a:normAutofit/>
          </a:bodyPr>
          <a:lstStyle>
            <a:lvl1pPr algn="ctr">
              <a:defRPr sz="28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683171" y="685800"/>
            <a:ext cx="8825658" cy="3640666"/>
          </a:xfrm>
          <a:prstGeom prst="roundRect">
            <a:avLst>
              <a:gd name="adj" fmla="val 1858"/>
            </a:avLst>
          </a:prstGeom>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83172" y="5064220"/>
            <a:ext cx="882565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E11630-3F44-42F7-8F20-77EFB3DBF600}" type="datetime1">
              <a:rPr lang="en-US" smtClean="0">
                <a:solidFill>
                  <a:srgbClr val="FFFFFF"/>
                </a:solidFill>
              </a:rPr>
              <a:t>7/27/2018</a:t>
            </a:fld>
            <a:endParaRPr lang="en-US" dirty="0">
              <a:solidFill>
                <a:srgbClr val="FFFFFF"/>
              </a:solidFill>
            </a:endParaRPr>
          </a:p>
        </p:txBody>
      </p:sp>
      <p:sp>
        <p:nvSpPr>
          <p:cNvPr id="6" name="Footer Placeholder 5"/>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7" name="Slide Number Placeholder 6"/>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297745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683171"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683171" y="3524250"/>
            <a:ext cx="8825659" cy="2362200"/>
          </a:xfrm>
        </p:spPr>
        <p:txBody>
          <a:bodyPr anchor="ct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21DF88-B77D-43AC-8F60-43F220EDDE6B}" type="datetime1">
              <a:rPr lang="en-US" smtClean="0">
                <a:solidFill>
                  <a:srgbClr val="FFFFFF"/>
                </a:solidFill>
              </a:rPr>
              <a:t>7/27/2018</a:t>
            </a:fld>
            <a:endParaRPr lang="en-US" dirty="0">
              <a:solidFill>
                <a:srgbClr val="FFFFFF"/>
              </a:solidFill>
            </a:endParaRPr>
          </a:p>
        </p:txBody>
      </p:sp>
      <p:sp>
        <p:nvSpPr>
          <p:cNvPr id="5" name="Footer Placeholder 4"/>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463164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6343"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hasCustomPrompt="1"/>
          </p:nvPr>
        </p:nvSpPr>
        <p:spPr>
          <a:xfrm>
            <a:off x="2096343"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0" name="Text Placeholder 3"/>
          <p:cNvSpPr>
            <a:spLocks noGrp="1"/>
          </p:cNvSpPr>
          <p:nvPr>
            <p:ph type="body" sz="half" idx="2"/>
          </p:nvPr>
        </p:nvSpPr>
        <p:spPr>
          <a:xfrm>
            <a:off x="1683171"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A7C9F9-9634-4EFE-B787-6938635A7131}" type="datetime1">
              <a:rPr lang="en-US" smtClean="0">
                <a:solidFill>
                  <a:srgbClr val="FFFFFF"/>
                </a:solidFill>
              </a:rPr>
              <a:t>7/27/2018</a:t>
            </a:fld>
            <a:endParaRPr lang="en-US" dirty="0">
              <a:solidFill>
                <a:srgbClr val="FFFFFF"/>
              </a:solidFill>
            </a:endParaRPr>
          </a:p>
        </p:txBody>
      </p:sp>
      <p:sp>
        <p:nvSpPr>
          <p:cNvPr id="5" name="Footer Placeholder 4"/>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
        <p:nvSpPr>
          <p:cNvPr id="9" name="TextBox 8"/>
          <p:cNvSpPr txBox="1"/>
          <p:nvPr/>
        </p:nvSpPr>
        <p:spPr>
          <a:xfrm>
            <a:off x="13935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defTabSz="457200"/>
            <a:r>
              <a:rPr lang="en-US" dirty="0">
                <a:solidFill>
                  <a:srgbClr val="C3A572"/>
                </a:solidFill>
              </a:rPr>
              <a:t>“</a:t>
            </a:r>
          </a:p>
        </p:txBody>
      </p:sp>
      <p:sp>
        <p:nvSpPr>
          <p:cNvPr id="13" name="TextBox 12"/>
          <p:cNvSpPr txBox="1"/>
          <p:nvPr/>
        </p:nvSpPr>
        <p:spPr>
          <a:xfrm>
            <a:off x="9914683" y="26094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defTabSz="457200"/>
            <a:r>
              <a:rPr lang="en-US" dirty="0">
                <a:solidFill>
                  <a:srgbClr val="C3A572"/>
                </a:solidFill>
              </a:rPr>
              <a:t>”</a:t>
            </a:r>
          </a:p>
        </p:txBody>
      </p:sp>
    </p:spTree>
    <p:extLst>
      <p:ext uri="{BB962C8B-B14F-4D97-AF65-F5344CB8AC3E}">
        <p14:creationId xmlns:p14="http://schemas.microsoft.com/office/powerpoint/2010/main" val="3802167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683170" y="1828801"/>
            <a:ext cx="8825660" cy="1653180"/>
          </a:xfrm>
        </p:spPr>
        <p:txBody>
          <a:bodyPr anchor="b"/>
          <a:lstStyle>
            <a:lvl1pPr algn="ctr">
              <a:defRPr sz="40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1683171" y="3481981"/>
            <a:ext cx="8825659" cy="860400"/>
          </a:xfrm>
        </p:spPr>
        <p:txBody>
          <a:bodyPr anchor="t"/>
          <a:lstStyle>
            <a:lvl1pPr marL="0" indent="0" algn="ctr">
              <a:buNone/>
              <a:defRPr sz="2000" cap="none">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CDE4B5-FF62-4B3B-BA16-23E00C3F3B0A}" type="datetime1">
              <a:rPr lang="en-US" smtClean="0">
                <a:solidFill>
                  <a:srgbClr val="FFFFFF"/>
                </a:solidFill>
              </a:rPr>
              <a:t>7/27/2018</a:t>
            </a:fld>
            <a:endParaRPr lang="en-US" dirty="0">
              <a:solidFill>
                <a:srgbClr val="FFFFFF"/>
              </a:solidFill>
            </a:endParaRPr>
          </a:p>
        </p:txBody>
      </p:sp>
      <p:sp>
        <p:nvSpPr>
          <p:cNvPr id="5" name="Footer Placeholder 4"/>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499136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1374496" y="1914870"/>
            <a:ext cx="2946866" cy="576262"/>
          </a:xfrm>
        </p:spPr>
        <p:txBody>
          <a:bodyPr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394012" y="260067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625208" y="1914870"/>
            <a:ext cx="2936241" cy="576262"/>
          </a:xfrm>
        </p:spPr>
        <p:txBody>
          <a:bodyPr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614655" y="260067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66249" y="1914870"/>
            <a:ext cx="2932113" cy="576262"/>
          </a:xfrm>
        </p:spPr>
        <p:txBody>
          <a:bodyPr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66249" y="260067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67691" y="1944000"/>
            <a:ext cx="0" cy="3962400"/>
          </a:xfrm>
          <a:prstGeom prst="line">
            <a:avLst/>
          </a:prstGeom>
          <a:ln w="38100" cmpd="sng">
            <a:solidFill>
              <a:schemeClr val="tx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03776" y="1944000"/>
            <a:ext cx="0" cy="3966882"/>
          </a:xfrm>
          <a:prstGeom prst="line">
            <a:avLst/>
          </a:prstGeom>
          <a:ln w="38100" cmpd="sng">
            <a:solidFill>
              <a:schemeClr val="tx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165DF70-EB01-48DD-9680-B8608F1BC0F3}" type="datetime1">
              <a:rPr lang="en-US" smtClean="0">
                <a:solidFill>
                  <a:srgbClr val="FFFFFF"/>
                </a:solidFill>
              </a:rPr>
              <a:t>7/27/2018</a:t>
            </a:fld>
            <a:endParaRPr lang="en-US" dirty="0">
              <a:solidFill>
                <a:srgbClr val="FFFFFF"/>
              </a:solidFill>
            </a:endParaRPr>
          </a:p>
        </p:txBody>
      </p:sp>
      <p:sp>
        <p:nvSpPr>
          <p:cNvPr id="4" name="Footer Placeholder 4"/>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7544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1390253" y="4269999"/>
            <a:ext cx="2940050" cy="576262"/>
          </a:xfrm>
        </p:spPr>
        <p:txBody>
          <a:bodyPr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90253" y="2228850"/>
            <a:ext cx="2940050" cy="1524000"/>
          </a:xfrm>
          <a:prstGeom prst="roundRect">
            <a:avLst>
              <a:gd name="adj" fmla="val 1858"/>
            </a:avLst>
          </a:prstGeom>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1390253" y="484626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627165" y="4269999"/>
            <a:ext cx="2930525" cy="576262"/>
          </a:xfrm>
        </p:spPr>
        <p:txBody>
          <a:bodyPr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627164" y="2228850"/>
            <a:ext cx="2930525" cy="1524000"/>
          </a:xfrm>
          <a:prstGeom prst="roundRect">
            <a:avLst>
              <a:gd name="adj" fmla="val 1858"/>
            </a:avLst>
          </a:prstGeom>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4625812" y="484626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62490" y="4269999"/>
            <a:ext cx="2932113" cy="576262"/>
          </a:xfrm>
        </p:spPr>
        <p:txBody>
          <a:bodyPr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862489" y="2228850"/>
            <a:ext cx="2932113" cy="1524000"/>
          </a:xfrm>
          <a:prstGeom prst="roundRect">
            <a:avLst>
              <a:gd name="adj" fmla="val 1858"/>
            </a:avLst>
          </a:prstGeom>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862365" y="484625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63932" y="1944000"/>
            <a:ext cx="0" cy="3962400"/>
          </a:xfrm>
          <a:prstGeom prst="line">
            <a:avLst/>
          </a:prstGeom>
          <a:ln w="31750" cmpd="sng">
            <a:solidFill>
              <a:schemeClr val="bg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00017" y="1944000"/>
            <a:ext cx="0" cy="3966882"/>
          </a:xfrm>
          <a:prstGeom prst="line">
            <a:avLst/>
          </a:prstGeom>
          <a:ln w="31750" cmpd="sng">
            <a:solidFill>
              <a:schemeClr val="bg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8403956-8859-41C1-9C4A-58394C83F93E}" type="datetime1">
              <a:rPr lang="en-US" smtClean="0">
                <a:solidFill>
                  <a:srgbClr val="FFFFFF"/>
                </a:solidFill>
              </a:rPr>
              <a:t>7/27/2018</a:t>
            </a:fld>
            <a:endParaRPr lang="en-US" dirty="0">
              <a:solidFill>
                <a:srgbClr val="FFFFFF"/>
              </a:solidFill>
            </a:endParaRPr>
          </a:p>
        </p:txBody>
      </p:sp>
      <p:sp>
        <p:nvSpPr>
          <p:cNvPr id="4" name="Footer Placeholder 4"/>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317474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DFBA26-8ED5-4BF0-B099-41A0E081D2F4}" type="datetime1">
              <a:rPr lang="en-US" smtClean="0">
                <a:solidFill>
                  <a:srgbClr val="FFFFFF"/>
                </a:solidFill>
              </a:rPr>
              <a:t>7/27/2018</a:t>
            </a:fld>
            <a:endParaRPr lang="en-US" dirty="0">
              <a:solidFill>
                <a:srgbClr val="FFFFFF"/>
              </a:solidFill>
            </a:endParaRPr>
          </a:p>
        </p:txBody>
      </p:sp>
      <p:sp>
        <p:nvSpPr>
          <p:cNvPr id="5" name="Footer Placeholder 4"/>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2165038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D7377-44B7-428D-815C-E72B2E268AB3}" type="datetime1">
              <a:rPr lang="en-US" smtClean="0">
                <a:solidFill>
                  <a:srgbClr val="FFFFFF"/>
                </a:solidFill>
              </a:rPr>
              <a:t>7/27/2018</a:t>
            </a:fld>
            <a:endParaRPr lang="en-US" dirty="0">
              <a:solidFill>
                <a:srgbClr val="FFFFFF"/>
              </a:solidFill>
            </a:endParaRPr>
          </a:p>
        </p:txBody>
      </p:sp>
      <p:sp>
        <p:nvSpPr>
          <p:cNvPr id="5" name="Footer Placeholder 4"/>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7478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6662EB-82EE-4ADD-8DD3-73EB88D241FA}" type="datetime1">
              <a:rPr lang="en-US" smtClean="0">
                <a:solidFill>
                  <a:srgbClr val="FFFFFF"/>
                </a:solidFill>
              </a:rPr>
              <a:t>7/27/2018</a:t>
            </a:fld>
            <a:endParaRPr lang="en-US" dirty="0">
              <a:solidFill>
                <a:srgbClr val="FFFFFF"/>
              </a:solidFill>
            </a:endParaRPr>
          </a:p>
        </p:txBody>
      </p:sp>
      <p:sp>
        <p:nvSpPr>
          <p:cNvPr id="5" name="Footer Placeholder 4"/>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501143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AA76A93-2859-4FBC-9AE7-5E48113C391E}" type="datetime1">
              <a:rPr lang="en-US" smtClean="0">
                <a:solidFill>
                  <a:srgbClr val="FFFFFF"/>
                </a:solidFill>
              </a:rPr>
              <a:t>7/27/2018</a:t>
            </a:fld>
            <a:endParaRPr lang="en-US" dirty="0">
              <a:solidFill>
                <a:srgbClr val="FFFFFF"/>
              </a:solidFill>
            </a:endParaRPr>
          </a:p>
        </p:txBody>
      </p:sp>
      <p:sp>
        <p:nvSpPr>
          <p:cNvPr id="5" name="Footer Placeholder 4"/>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
        <p:nvSpPr>
          <p:cNvPr id="2" name="Title 1"/>
          <p:cNvSpPr>
            <a:spLocks noGrp="1"/>
          </p:cNvSpPr>
          <p:nvPr>
            <p:ph type="title"/>
          </p:nvPr>
        </p:nvSpPr>
        <p:spPr>
          <a:xfrm>
            <a:off x="1683172" y="1899708"/>
            <a:ext cx="8825657" cy="1915647"/>
          </a:xfrm>
        </p:spPr>
        <p:txBody>
          <a:bodyPr anchor="b"/>
          <a:lstStyle>
            <a:lvl1pPr algn="ctr">
              <a:defRPr sz="4000" b="1" cap="none"/>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1683171" y="3815356"/>
            <a:ext cx="8825658" cy="860400"/>
          </a:xfrm>
        </p:spPr>
        <p:txBody>
          <a:bodyPr anchor="t">
            <a:normAutofit/>
          </a:bodyPr>
          <a:lstStyle>
            <a:lvl1pPr marL="0" indent="0" algn="ctr">
              <a:buNone/>
              <a:defRPr sz="2800" cap="none">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42696447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93639" y="452718"/>
            <a:ext cx="9404723" cy="140053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393639" y="1853248"/>
            <a:ext cx="4500000" cy="39600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98362" y="1853248"/>
            <a:ext cx="4500000" cy="39600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4CC9C7-D782-47E0-966A-65ADF6397D7A}" type="datetime1">
              <a:rPr lang="en-US" smtClean="0">
                <a:solidFill>
                  <a:srgbClr val="FFFFFF"/>
                </a:solidFill>
              </a:rPr>
              <a:t>7/27/2018</a:t>
            </a:fld>
            <a:endParaRPr lang="en-US" dirty="0">
              <a:solidFill>
                <a:srgbClr val="FFFFFF"/>
              </a:solidFill>
            </a:endParaRPr>
          </a:p>
        </p:txBody>
      </p:sp>
      <p:sp>
        <p:nvSpPr>
          <p:cNvPr id="6" name="Footer Placeholder 5"/>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7" name="Slide Number Placeholder 6"/>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4156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93640" y="1853248"/>
            <a:ext cx="4396338" cy="576262"/>
          </a:xfrm>
        </p:spPr>
        <p:txBody>
          <a:bodyPr anchor="b">
            <a:no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93639" y="2462848"/>
            <a:ext cx="4396339" cy="36000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23" y="1853248"/>
            <a:ext cx="4396339" cy="576262"/>
          </a:xfrm>
        </p:spPr>
        <p:txBody>
          <a:bodyPr anchor="b">
            <a:no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402023" y="2462848"/>
            <a:ext cx="4396339" cy="36000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207E8F-DD77-4B23-A13B-D779FFCB6166}" type="datetime1">
              <a:rPr lang="en-US" smtClean="0">
                <a:solidFill>
                  <a:srgbClr val="FFFFFF"/>
                </a:solidFill>
              </a:rPr>
              <a:t>7/27/2018</a:t>
            </a:fld>
            <a:endParaRPr lang="en-US" dirty="0">
              <a:solidFill>
                <a:srgbClr val="FFFFFF"/>
              </a:solidFill>
            </a:endParaRPr>
          </a:p>
        </p:txBody>
      </p:sp>
      <p:sp>
        <p:nvSpPr>
          <p:cNvPr id="8" name="Footer Placeholder 7"/>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9" name="Slide Number Placeholder 8"/>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468205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93639" y="2728735"/>
            <a:ext cx="9404723" cy="1400530"/>
          </a:xfrm>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A17328B1-A30E-4E28-9494-C1B6A4FB00D3}" type="datetime1">
              <a:rPr lang="en-US" smtClean="0">
                <a:solidFill>
                  <a:srgbClr val="FFFFFF"/>
                </a:solidFill>
              </a:rPr>
              <a:t>7/27/2018</a:t>
            </a:fld>
            <a:endParaRPr lang="en-US" dirty="0">
              <a:solidFill>
                <a:srgbClr val="FFFFFF"/>
              </a:solidFill>
            </a:endParaRPr>
          </a:p>
        </p:txBody>
      </p:sp>
      <p:sp>
        <p:nvSpPr>
          <p:cNvPr id="5" name="Footer Placeholder 3"/>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4"/>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638550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BFB8EEC-3252-4E19-82D3-ED534E7BB4F8}" type="datetime1">
              <a:rPr lang="en-US" smtClean="0">
                <a:solidFill>
                  <a:srgbClr val="FFFFFF"/>
                </a:solidFill>
              </a:rPr>
              <a:t>7/27/2018</a:t>
            </a:fld>
            <a:endParaRPr lang="en-US" dirty="0">
              <a:solidFill>
                <a:srgbClr val="FFFFFF"/>
              </a:solidFill>
            </a:endParaRPr>
          </a:p>
        </p:txBody>
      </p:sp>
      <p:sp>
        <p:nvSpPr>
          <p:cNvPr id="5" name="Footer Placeholder 2"/>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3"/>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914956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07404" y="933450"/>
            <a:ext cx="3401064" cy="1447800"/>
          </a:xfrm>
        </p:spPr>
        <p:txBody>
          <a:bodyPr anchor="b"/>
          <a:lstStyle>
            <a:lvl1pPr algn="l">
              <a:defRPr sz="2400" b="1"/>
            </a:lvl1pPr>
          </a:lstStyle>
          <a:p>
            <a:r>
              <a:rPr lang="en-US" smtClean="0"/>
              <a:t>Click to edit Master title style</a:t>
            </a:r>
            <a:endParaRPr lang="en-US" dirty="0"/>
          </a:p>
        </p:txBody>
      </p:sp>
      <p:sp>
        <p:nvSpPr>
          <p:cNvPr id="3" name="Content Placeholder 2"/>
          <p:cNvSpPr>
            <a:spLocks noGrp="1"/>
          </p:cNvSpPr>
          <p:nvPr>
            <p:ph idx="1"/>
          </p:nvPr>
        </p:nvSpPr>
        <p:spPr>
          <a:xfrm>
            <a:off x="5337066" y="93345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707404" y="261493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863699E5-EEEC-4A7D-A038-4FF1FF0AB876}" type="datetime1">
              <a:rPr lang="en-US" smtClean="0">
                <a:solidFill>
                  <a:srgbClr val="FFFFFF"/>
                </a:solidFill>
              </a:rPr>
              <a:t>7/27/2018</a:t>
            </a:fld>
            <a:endParaRPr lang="en-US" dirty="0">
              <a:solidFill>
                <a:srgbClr val="FFFFFF"/>
              </a:solidFill>
            </a:endParaRPr>
          </a:p>
        </p:txBody>
      </p:sp>
      <p:sp>
        <p:nvSpPr>
          <p:cNvPr id="5" name="Footer Placeholder 5"/>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6" name="Slide Number Placeholder 6"/>
          <p:cNvSpPr>
            <a:spLocks noGrp="1"/>
          </p:cNvSpPr>
          <p:nvPr>
            <p:ph type="sldNum" sz="quarter" idx="12"/>
          </p:nvPr>
        </p:nvSpPr>
        <p:spPr/>
        <p:txBody>
          <a:bodyPr/>
          <a:lstStyle/>
          <a:p>
            <a:fld id="{D57F1E4F-1CFF-5643-939E-02111984F565}"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4159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8232" y="1777992"/>
            <a:ext cx="5092906" cy="1574808"/>
          </a:xfrm>
        </p:spPr>
        <p:txBody>
          <a:bodyPr anchor="b">
            <a:normAutofit/>
          </a:bodyPr>
          <a:lstStyle>
            <a:lvl1pPr algn="l">
              <a:defRPr sz="36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263871" y="1066800"/>
            <a:ext cx="3200400" cy="4572000"/>
          </a:xfrm>
          <a:prstGeom prst="roundRect">
            <a:avLst>
              <a:gd name="adj" fmla="val 1858"/>
            </a:avLst>
          </a:prstGeom>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469279" y="35814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056213-45DB-49CF-9F3B-981E3A2963A0}" type="datetime1">
              <a:rPr lang="en-US" smtClean="0">
                <a:solidFill>
                  <a:srgbClr val="FFFFFF"/>
                </a:solidFill>
              </a:rPr>
              <a:t>7/27/2018</a:t>
            </a:fld>
            <a:endParaRPr lang="en-US" dirty="0">
              <a:solidFill>
                <a:srgbClr val="FFFFFF"/>
              </a:solidFill>
            </a:endParaRPr>
          </a:p>
        </p:txBody>
      </p:sp>
      <p:sp>
        <p:nvSpPr>
          <p:cNvPr id="6" name="Footer Placeholder 5"/>
          <p:cNvSpPr>
            <a:spLocks noGrp="1"/>
          </p:cNvSpPr>
          <p:nvPr>
            <p:ph type="ftr" sz="quarter" idx="11"/>
          </p:nvPr>
        </p:nvSpPr>
        <p:spPr/>
        <p:txBody>
          <a:bodyPr/>
          <a:lstStyle/>
          <a:p>
            <a:r>
              <a:rPr lang="en-US" dirty="0" smtClean="0">
                <a:solidFill>
                  <a:srgbClr val="FFFFFF"/>
                </a:solidFill>
              </a:rPr>
              <a:t>www.ekonomi.gov.tr</a:t>
            </a:r>
            <a:endParaRPr lang="en-US" dirty="0">
              <a:solidFill>
                <a:srgbClr val="FFFFFF"/>
              </a:solidFill>
            </a:endParaRPr>
          </a:p>
        </p:txBody>
      </p:sp>
      <p:sp>
        <p:nvSpPr>
          <p:cNvPr id="7" name="Slide Number Placeholder 6"/>
          <p:cNvSpPr>
            <a:spLocks noGrp="1"/>
          </p:cNvSpPr>
          <p:nvPr>
            <p:ph type="sldNum" sz="quarter" idx="12"/>
          </p:nvPr>
        </p:nvSpPr>
        <p:spPr/>
        <p:txBody>
          <a:bodyPr/>
          <a:lstStyle>
            <a:lvl1pPr>
              <a:defRPr b="1"/>
            </a:lvl1pPr>
          </a:lstStyle>
          <a:p>
            <a:fld id="{D57F1E4F-1CFF-5643-939E-02111984F565}"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10518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3" name="Picture 12"/>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1524" y="0"/>
            <a:ext cx="12188952" cy="6858000"/>
          </a:xfrm>
          <a:prstGeom prst="rect">
            <a:avLst/>
          </a:prstGeom>
        </p:spPr>
      </p:pic>
      <p:sp>
        <p:nvSpPr>
          <p:cNvPr id="17" name="Aynı Yanın Köşesi Yuvarlatılmış Dikdörtgen 5"/>
          <p:cNvSpPr/>
          <p:nvPr/>
        </p:nvSpPr>
        <p:spPr>
          <a:xfrm rot="10800000">
            <a:off x="-4767" y="6121204"/>
            <a:ext cx="12195239" cy="731170"/>
          </a:xfrm>
          <a:prstGeom prst="round2SameRect">
            <a:avLst/>
          </a:prstGeom>
          <a:solidFill>
            <a:schemeClr val="accent1"/>
          </a:solidFill>
          <a:ln>
            <a:solidFill>
              <a:schemeClr val="bg1"/>
            </a:solidFill>
          </a:ln>
        </p:spPr>
        <p:style>
          <a:lnRef idx="1">
            <a:schemeClr val="accent2"/>
          </a:lnRef>
          <a:fillRef idx="3">
            <a:schemeClr val="accent2"/>
          </a:fillRef>
          <a:effectRef idx="2">
            <a:schemeClr val="accent2"/>
          </a:effectRef>
          <a:fontRef idx="minor">
            <a:schemeClr val="lt1"/>
          </a:fontRef>
        </p:style>
        <p:txBody>
          <a:bodyPr anchor="ctr"/>
          <a:lstStyle/>
          <a:p>
            <a:pPr algn="ctr" defTabSz="457200">
              <a:defRPr/>
            </a:pPr>
            <a:endParaRPr lang="tr-TR" dirty="0">
              <a:solidFill>
                <a:srgbClr val="C3A572"/>
              </a:solidFill>
            </a:endParaRPr>
          </a:p>
        </p:txBody>
      </p:sp>
      <p:sp>
        <p:nvSpPr>
          <p:cNvPr id="14" name="Aynı Yanın Köşesi Yuvarlatılmış Dikdörtgen 3"/>
          <p:cNvSpPr/>
          <p:nvPr/>
        </p:nvSpPr>
        <p:spPr>
          <a:xfrm>
            <a:off x="-4764" y="670"/>
            <a:ext cx="12195239" cy="908050"/>
          </a:xfrm>
          <a:prstGeom prst="round2SameRect">
            <a:avLst/>
          </a:prstGeom>
          <a:solidFill>
            <a:schemeClr val="accent1"/>
          </a:solidFill>
          <a:ln>
            <a:solidFill>
              <a:schemeClr val="bg1"/>
            </a:solidFill>
          </a:ln>
        </p:spPr>
        <p:style>
          <a:lnRef idx="1">
            <a:schemeClr val="accent2"/>
          </a:lnRef>
          <a:fillRef idx="3">
            <a:schemeClr val="accent2"/>
          </a:fillRef>
          <a:effectRef idx="2">
            <a:schemeClr val="accent2"/>
          </a:effectRef>
          <a:fontRef idx="minor">
            <a:schemeClr val="lt1"/>
          </a:fontRef>
        </p:style>
        <p:txBody>
          <a:bodyPr anchor="ctr"/>
          <a:lstStyle/>
          <a:p>
            <a:pPr algn="ctr" defTabSz="457200">
              <a:defRPr/>
            </a:pPr>
            <a:endParaRPr lang="tr-TR" dirty="0">
              <a:solidFill>
                <a:srgbClr val="C3A572"/>
              </a:solidFill>
            </a:endParaRPr>
          </a:p>
        </p:txBody>
      </p:sp>
      <p:sp>
        <p:nvSpPr>
          <p:cNvPr id="15" name="Dikdörtgen 4"/>
          <p:cNvSpPr/>
          <p:nvPr/>
        </p:nvSpPr>
        <p:spPr>
          <a:xfrm>
            <a:off x="-1588" y="1004888"/>
            <a:ext cx="12192063" cy="50400"/>
          </a:xfrm>
          <a:prstGeom prst="rect">
            <a:avLst/>
          </a:prstGeom>
          <a:solidFill>
            <a:schemeClr val="accent1"/>
          </a:solidFill>
          <a:ln>
            <a:solidFill>
              <a:schemeClr val="bg1"/>
            </a:solidFill>
          </a:ln>
        </p:spPr>
        <p:style>
          <a:lnRef idx="1">
            <a:schemeClr val="accent2"/>
          </a:lnRef>
          <a:fillRef idx="3">
            <a:schemeClr val="accent2"/>
          </a:fillRef>
          <a:effectRef idx="2">
            <a:schemeClr val="accent2"/>
          </a:effectRef>
          <a:fontRef idx="minor">
            <a:schemeClr val="lt1"/>
          </a:fontRef>
        </p:style>
        <p:txBody>
          <a:bodyPr anchor="ctr"/>
          <a:lstStyle/>
          <a:p>
            <a:pPr algn="ctr" defTabSz="457200">
              <a:defRPr/>
            </a:pPr>
            <a:endParaRPr lang="tr-TR" dirty="0">
              <a:solidFill>
                <a:srgbClr val="C3A572"/>
              </a:solidFill>
            </a:endParaRPr>
          </a:p>
        </p:txBody>
      </p:sp>
      <p:sp>
        <p:nvSpPr>
          <p:cNvPr id="2" name="Title Placeholder 1"/>
          <p:cNvSpPr>
            <a:spLocks noGrp="1"/>
          </p:cNvSpPr>
          <p:nvPr>
            <p:ph type="title"/>
          </p:nvPr>
        </p:nvSpPr>
        <p:spPr>
          <a:xfrm>
            <a:off x="1393639" y="452718"/>
            <a:ext cx="9404723" cy="140053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393639" y="2052919"/>
            <a:ext cx="9404723" cy="393624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8575" y="6124573"/>
            <a:ext cx="1103312" cy="304799"/>
          </a:xfrm>
          <a:prstGeom prst="rect">
            <a:avLst/>
          </a:prstGeom>
        </p:spPr>
        <p:txBody>
          <a:bodyPr vert="horz" lIns="91440" tIns="45720" rIns="91440" bIns="45720" rtlCol="0" anchor="ctr"/>
          <a:lstStyle>
            <a:lvl1pPr algn="l">
              <a:defRPr sz="1200" b="1" i="0">
                <a:solidFill>
                  <a:schemeClr val="tx2"/>
                </a:solidFill>
              </a:defRPr>
            </a:lvl1pPr>
          </a:lstStyle>
          <a:p>
            <a:pPr defTabSz="457200"/>
            <a:fld id="{04EFB12C-6DD5-4969-83D0-C437B831674E}" type="datetime1">
              <a:rPr lang="en-US" smtClean="0">
                <a:solidFill>
                  <a:srgbClr val="FFFFFF"/>
                </a:solidFill>
              </a:rPr>
              <a:t>7/27/2018</a:t>
            </a:fld>
            <a:endParaRPr lang="en-US" dirty="0">
              <a:solidFill>
                <a:srgbClr val="FFFFFF"/>
              </a:solidFill>
            </a:endParaRPr>
          </a:p>
        </p:txBody>
      </p:sp>
      <p:sp>
        <p:nvSpPr>
          <p:cNvPr id="5" name="Footer Placeholder 4"/>
          <p:cNvSpPr>
            <a:spLocks noGrp="1"/>
          </p:cNvSpPr>
          <p:nvPr>
            <p:ph type="ftr" sz="quarter" idx="3"/>
          </p:nvPr>
        </p:nvSpPr>
        <p:spPr>
          <a:xfrm>
            <a:off x="28575" y="6432741"/>
            <a:ext cx="3859795" cy="304801"/>
          </a:xfrm>
          <a:prstGeom prst="rect">
            <a:avLst/>
          </a:prstGeom>
        </p:spPr>
        <p:txBody>
          <a:bodyPr vert="horz" lIns="91440" tIns="45720" rIns="91440" bIns="45720" rtlCol="0" anchor="ctr"/>
          <a:lstStyle>
            <a:lvl1pPr algn="l">
              <a:defRPr sz="1200" b="1" i="0">
                <a:solidFill>
                  <a:schemeClr val="tx2"/>
                </a:solidFill>
              </a:defRPr>
            </a:lvl1pPr>
          </a:lstStyle>
          <a:p>
            <a:pPr defTabSz="457200"/>
            <a:r>
              <a:rPr lang="en-US" dirty="0" smtClean="0">
                <a:solidFill>
                  <a:srgbClr val="FFFFFF"/>
                </a:solidFill>
              </a:rPr>
              <a:t>www.ekonomi.gov.tr</a:t>
            </a:r>
            <a:endParaRPr lang="en-US" dirty="0">
              <a:solidFill>
                <a:srgbClr val="FFFFFF"/>
              </a:solidFill>
            </a:endParaRPr>
          </a:p>
        </p:txBody>
      </p:sp>
      <p:sp>
        <p:nvSpPr>
          <p:cNvPr id="6" name="Slide Number Placeholder 5"/>
          <p:cNvSpPr>
            <a:spLocks noGrp="1"/>
          </p:cNvSpPr>
          <p:nvPr>
            <p:ph type="sldNum" sz="quarter" idx="4"/>
          </p:nvPr>
        </p:nvSpPr>
        <p:spPr>
          <a:xfrm>
            <a:off x="11469624" y="6333913"/>
            <a:ext cx="531876" cy="467143"/>
          </a:xfrm>
          <a:prstGeom prst="rect">
            <a:avLst/>
          </a:prstGeom>
        </p:spPr>
        <p:txBody>
          <a:bodyPr vert="horz" lIns="91440" tIns="45720" rIns="91440" bIns="45720" rtlCol="0" anchor="ctr"/>
          <a:lstStyle>
            <a:lvl1pPr algn="ctr">
              <a:defRPr sz="2000" b="0" i="0">
                <a:solidFill>
                  <a:schemeClr val="tx2"/>
                </a:solidFill>
              </a:defRPr>
            </a:lvl1pPr>
          </a:lstStyle>
          <a:p>
            <a:pPr defTabSz="457200"/>
            <a:fld id="{D57F1E4F-1CFF-5643-939E-02111984F565}" type="slidenum">
              <a:rPr lang="en-US" smtClean="0">
                <a:solidFill>
                  <a:srgbClr val="FFFFFF"/>
                </a:solidFill>
              </a:rPr>
              <a:pPr defTabSz="457200"/>
              <a:t>‹#›</a:t>
            </a:fld>
            <a:endParaRPr lang="en-US" dirty="0">
              <a:solidFill>
                <a:srgbClr val="FFFFFF"/>
              </a:solidFill>
            </a:endParaRPr>
          </a:p>
        </p:txBody>
      </p:sp>
      <p:pic>
        <p:nvPicPr>
          <p:cNvPr id="16" name="Picture 3" descr="C:\Users\user\Desktop\ekonomi bakanlığı turkce logo.png"/>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81000" y="617538"/>
            <a:ext cx="795338"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2371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457200" rtl="0" eaLnBrk="1" latinLnBrk="0" hangingPunct="1">
        <a:spcBef>
          <a:spcPct val="0"/>
        </a:spcBef>
        <a:buNone/>
        <a:defRPr sz="4200" b="1" i="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1"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1"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1"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1"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1"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tiff"/><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0919" y="5832663"/>
            <a:ext cx="914270" cy="92705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86286" y="5834624"/>
            <a:ext cx="933450" cy="95263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35760" y="5826101"/>
            <a:ext cx="933450" cy="90787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40017" y="5826102"/>
            <a:ext cx="1010171" cy="99099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92145" y="5855039"/>
            <a:ext cx="875909" cy="88230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540532" y="5877273"/>
            <a:ext cx="939844" cy="94623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696401" y="5870262"/>
            <a:ext cx="927057" cy="9334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159897" y="5832663"/>
            <a:ext cx="927057" cy="94623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3" name="Resim 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106738" y="332657"/>
            <a:ext cx="2444733" cy="1833291"/>
          </a:xfrm>
          <a:prstGeom prst="rect">
            <a:avLst/>
          </a:prstGeom>
        </p:spPr>
      </p:pic>
      <p:sp>
        <p:nvSpPr>
          <p:cNvPr id="4" name="Metin kutusu 3"/>
          <p:cNvSpPr txBox="1"/>
          <p:nvPr/>
        </p:nvSpPr>
        <p:spPr>
          <a:xfrm>
            <a:off x="1524000" y="2349742"/>
            <a:ext cx="9144000" cy="1384995"/>
          </a:xfrm>
          <a:prstGeom prst="rect">
            <a:avLst/>
          </a:prstGeom>
          <a:noFill/>
        </p:spPr>
        <p:txBody>
          <a:bodyPr wrap="square" rtlCol="0">
            <a:spAutoFit/>
          </a:bodyPr>
          <a:lstStyle/>
          <a:p>
            <a:pPr lvl="0" algn="ctr" eaLnBrk="1" hangingPunct="1"/>
            <a:r>
              <a:rPr lang="tr-TR" sz="4200" b="1" dirty="0">
                <a:solidFill>
                  <a:schemeClr val="tx1">
                    <a:lumMod val="50000"/>
                  </a:schemeClr>
                </a:solidFill>
                <a:cs typeface="Arial" charset="0"/>
              </a:rPr>
              <a:t>İHRACATA YÖNELİK</a:t>
            </a:r>
          </a:p>
          <a:p>
            <a:pPr lvl="0" algn="ctr" eaLnBrk="1" hangingPunct="1"/>
            <a:r>
              <a:rPr lang="tr-TR" sz="4200" b="1" dirty="0">
                <a:solidFill>
                  <a:schemeClr val="tx1">
                    <a:lumMod val="50000"/>
                  </a:schemeClr>
                </a:solidFill>
                <a:cs typeface="Arial" charset="0"/>
              </a:rPr>
              <a:t>DESTEKLER</a:t>
            </a:r>
          </a:p>
        </p:txBody>
      </p:sp>
      <p:sp>
        <p:nvSpPr>
          <p:cNvPr id="5" name="Dikdörtgen 4"/>
          <p:cNvSpPr/>
          <p:nvPr/>
        </p:nvSpPr>
        <p:spPr>
          <a:xfrm>
            <a:off x="3810000" y="4291125"/>
            <a:ext cx="4572000" cy="707886"/>
          </a:xfrm>
          <a:prstGeom prst="rect">
            <a:avLst/>
          </a:prstGeom>
        </p:spPr>
        <p:txBody>
          <a:bodyPr>
            <a:spAutoFit/>
          </a:bodyPr>
          <a:lstStyle/>
          <a:p>
            <a:pPr algn="ctr"/>
            <a:r>
              <a:rPr lang="tr-TR" sz="2000" b="1" dirty="0">
                <a:solidFill>
                  <a:srgbClr val="C00000"/>
                </a:solidFill>
              </a:rPr>
              <a:t>T.C. </a:t>
            </a:r>
            <a:r>
              <a:rPr lang="tr-TR" sz="2000" b="1" dirty="0" smtClean="0">
                <a:solidFill>
                  <a:srgbClr val="C00000"/>
                </a:solidFill>
              </a:rPr>
              <a:t>Ticaret Bakanlığı </a:t>
            </a:r>
            <a:endParaRPr lang="tr-TR" sz="2000" b="1" dirty="0">
              <a:solidFill>
                <a:srgbClr val="C00000"/>
              </a:solidFill>
            </a:endParaRPr>
          </a:p>
          <a:p>
            <a:pPr algn="ctr"/>
            <a:r>
              <a:rPr lang="tr-TR" sz="2000" b="1" dirty="0">
                <a:solidFill>
                  <a:srgbClr val="C00000"/>
                </a:solidFill>
              </a:rPr>
              <a:t>İhracat Genel Müdürlüğü</a:t>
            </a:r>
          </a:p>
        </p:txBody>
      </p:sp>
      <p:pic>
        <p:nvPicPr>
          <p:cNvPr id="6" name="Resim 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37126" y="582480"/>
            <a:ext cx="4372886" cy="1880341"/>
          </a:xfrm>
          <a:prstGeom prst="rect">
            <a:avLst/>
          </a:prstGeom>
        </p:spPr>
      </p:pic>
    </p:spTree>
    <p:extLst>
      <p:ext uri="{BB962C8B-B14F-4D97-AF65-F5344CB8AC3E}">
        <p14:creationId xmlns:p14="http://schemas.microsoft.com/office/powerpoint/2010/main" val="2215866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4"/>
          <p:cNvGraphicFramePr>
            <a:graphicFrameLocks/>
          </p:cNvGraphicFramePr>
          <p:nvPr>
            <p:extLst>
              <p:ext uri="{D42A27DB-BD31-4B8C-83A1-F6EECF244321}">
                <p14:modId xmlns:p14="http://schemas.microsoft.com/office/powerpoint/2010/main" val="834984910"/>
              </p:ext>
            </p:extLst>
          </p:nvPr>
        </p:nvGraphicFramePr>
        <p:xfrm>
          <a:off x="670619" y="1250913"/>
          <a:ext cx="11330881" cy="4529901"/>
        </p:xfrm>
        <a:graphic>
          <a:graphicData uri="http://schemas.openxmlformats.org/drawingml/2006/table">
            <a:tbl>
              <a:tblPr/>
              <a:tblGrid>
                <a:gridCol w="1779229">
                  <a:extLst>
                    <a:ext uri="{9D8B030D-6E8A-4147-A177-3AD203B41FA5}">
                      <a16:colId xmlns:a16="http://schemas.microsoft.com/office/drawing/2014/main" xmlns="" val="20000"/>
                    </a:ext>
                  </a:extLst>
                </a:gridCol>
                <a:gridCol w="1779229">
                  <a:extLst>
                    <a:ext uri="{9D8B030D-6E8A-4147-A177-3AD203B41FA5}">
                      <a16:colId xmlns:a16="http://schemas.microsoft.com/office/drawing/2014/main" xmlns="" val="20005"/>
                    </a:ext>
                  </a:extLst>
                </a:gridCol>
                <a:gridCol w="1779229">
                  <a:extLst>
                    <a:ext uri="{9D8B030D-6E8A-4147-A177-3AD203B41FA5}">
                      <a16:colId xmlns:a16="http://schemas.microsoft.com/office/drawing/2014/main" xmlns="" val="20001"/>
                    </a:ext>
                  </a:extLst>
                </a:gridCol>
                <a:gridCol w="2247446">
                  <a:extLst>
                    <a:ext uri="{9D8B030D-6E8A-4147-A177-3AD203B41FA5}">
                      <a16:colId xmlns:a16="http://schemas.microsoft.com/office/drawing/2014/main" xmlns="" val="20002"/>
                    </a:ext>
                  </a:extLst>
                </a:gridCol>
                <a:gridCol w="1685586">
                  <a:extLst>
                    <a:ext uri="{9D8B030D-6E8A-4147-A177-3AD203B41FA5}">
                      <a16:colId xmlns:a16="http://schemas.microsoft.com/office/drawing/2014/main" xmlns="" val="20003"/>
                    </a:ext>
                  </a:extLst>
                </a:gridCol>
                <a:gridCol w="2060162">
                  <a:extLst>
                    <a:ext uri="{9D8B030D-6E8A-4147-A177-3AD203B41FA5}">
                      <a16:colId xmlns:a16="http://schemas.microsoft.com/office/drawing/2014/main" xmlns="" val="20004"/>
                    </a:ext>
                  </a:extLst>
                </a:gridCol>
              </a:tblGrid>
              <a:tr h="370303">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bg2"/>
                          </a:solidFill>
                          <a:effectLst/>
                          <a:latin typeface="+mn-lt"/>
                          <a:cs typeface="Times New Roman" pitchFamily="18" charset="0"/>
                        </a:rPr>
                        <a:t>DESTEK KALEMLERİ</a:t>
                      </a:r>
                      <a:endParaRPr kumimoji="0" lang="tr-TR" sz="1200" b="1" i="0" u="none" strike="noStrike" cap="none" normalizeH="0" baseline="0" dirty="0" smtClean="0">
                        <a:ln>
                          <a:noFill/>
                        </a:ln>
                        <a:solidFill>
                          <a:schemeClr val="bg2"/>
                        </a:solidFill>
                        <a:effectLst/>
                        <a:latin typeface="+mn-lt"/>
                        <a:cs typeface="Arial" charset="0"/>
                      </a:endParaRP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60000">
                          <a:schemeClr val="tx2"/>
                        </a:gs>
                        <a:gs pos="100000">
                          <a:schemeClr val="tx1"/>
                        </a:gs>
                      </a:gsLst>
                      <a:lin ang="5400000" scaled="0"/>
                    </a:gradFill>
                  </a:tcPr>
                </a:tc>
                <a:tc hMerge="1">
                  <a:txBody>
                    <a:bodyPr/>
                    <a:lstStyle/>
                    <a:p>
                      <a:endParaRPr lang="tr-T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2"/>
                          </a:solidFill>
                          <a:effectLst/>
                          <a:latin typeface="+mn-lt"/>
                          <a:ea typeface="Calibri" pitchFamily="34" charset="0"/>
                          <a:cs typeface="Times New Roman" pitchFamily="18" charset="0"/>
                        </a:rPr>
                        <a:t>DESTEK ORANI (%)</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39000">
                          <a:schemeClr val="tx1">
                            <a:lumMod val="50000"/>
                          </a:schemeClr>
                        </a:gs>
                        <a:gs pos="100000">
                          <a:srgbClr val="0E223A"/>
                        </a:gs>
                      </a:gsLst>
                      <a:lin ang="5400000" scaled="1"/>
                    </a:gra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2"/>
                          </a:solidFill>
                          <a:effectLst/>
                          <a:latin typeface="+mn-lt"/>
                          <a:ea typeface="Calibri" pitchFamily="34" charset="0"/>
                          <a:cs typeface="Times New Roman" pitchFamily="18" charset="0"/>
                        </a:rPr>
                        <a:t>DESTEK LİMİTİ</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39000">
                          <a:schemeClr val="tx1">
                            <a:lumMod val="50000"/>
                          </a:schemeClr>
                        </a:gs>
                        <a:gs pos="100000">
                          <a:srgbClr val="0E223A"/>
                        </a:gs>
                      </a:gsLst>
                      <a:lin ang="5400000" scaled="1"/>
                    </a:gra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2"/>
                          </a:solidFill>
                          <a:effectLst/>
                          <a:latin typeface="+mn-lt"/>
                          <a:ea typeface="Calibri" pitchFamily="34" charset="0"/>
                          <a:cs typeface="Times New Roman" pitchFamily="18" charset="0"/>
                        </a:rPr>
                        <a:t>SÜRE/ADET</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39000">
                          <a:schemeClr val="tx1">
                            <a:lumMod val="50000"/>
                          </a:schemeClr>
                        </a:gs>
                        <a:gs pos="100000">
                          <a:srgbClr val="0E223A"/>
                        </a:gs>
                      </a:gsLst>
                      <a:lin ang="5400000" scaled="1"/>
                    </a:gra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2"/>
                          </a:solidFill>
                          <a:effectLst/>
                          <a:latin typeface="+mn-lt"/>
                          <a:ea typeface="Calibri" pitchFamily="34" charset="0"/>
                          <a:cs typeface="Times New Roman" pitchFamily="18" charset="0"/>
                        </a:rPr>
                        <a:t>FAYDALANICI</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8000">
                          <a:schemeClr val="tx1">
                            <a:lumMod val="50000"/>
                          </a:schemeClr>
                        </a:gs>
                        <a:gs pos="100000">
                          <a:srgbClr val="0E223A"/>
                        </a:gs>
                      </a:gsLst>
                      <a:lin ang="5400000" scaled="1"/>
                    </a:gradFill>
                  </a:tcPr>
                </a:tc>
                <a:extLst>
                  <a:ext uri="{0D108BD9-81ED-4DB2-BD59-A6C34878D82A}">
                    <a16:rowId xmlns:a16="http://schemas.microsoft.com/office/drawing/2014/main" xmlns="" val="10000"/>
                  </a:ext>
                </a:extLst>
              </a:tr>
              <a:tr h="455156">
                <a:tc gridSpan="2">
                  <a:txBody>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Yurt Dışı Pazar Araştırması Gezisi (Ulaşım, Konaklama)</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a:gsLst>
                        <a:gs pos="60000">
                          <a:schemeClr val="tx2"/>
                        </a:gs>
                        <a:gs pos="100000">
                          <a:schemeClr val="tx1"/>
                        </a:gs>
                      </a:gsLst>
                      <a:lin ang="5400000" scaled="0"/>
                    </a:gradFill>
                  </a:tcPr>
                </a:tc>
                <a:tc hMerge="1">
                  <a:txBody>
                    <a:bodyPr/>
                    <a:lstStyle/>
                    <a:p>
                      <a:endParaRPr lang="tr-T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70</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5.000 $ / Seyahat</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10 Adet /  Yıl</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err="1" smtClean="0">
                          <a:ln>
                            <a:noFill/>
                          </a:ln>
                          <a:solidFill>
                            <a:srgbClr val="002060"/>
                          </a:solidFill>
                          <a:effectLst/>
                          <a:latin typeface="+mn-lt"/>
                          <a:ea typeface="Calibri" pitchFamily="34" charset="0"/>
                          <a:cs typeface="Times New Roman" pitchFamily="18" charset="0"/>
                        </a:rPr>
                        <a:t>Sinai</a:t>
                      </a: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Ticari Şirketler</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extLst>
                  <a:ext uri="{0D108BD9-81ED-4DB2-BD59-A6C34878D82A}">
                    <a16:rowId xmlns:a16="http://schemas.microsoft.com/office/drawing/2014/main" xmlns="" val="10001"/>
                  </a:ext>
                </a:extLst>
              </a:tr>
              <a:tr h="455156">
                <a:tc rowSpan="2" gridSpan="2">
                  <a:txBody>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Pazara Giriş (Rapor; Şirket satın almaya yönelik danışmanlık) </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a:gsLst>
                        <a:gs pos="60000">
                          <a:schemeClr val="tx2"/>
                        </a:gs>
                        <a:gs pos="100000">
                          <a:schemeClr val="tx1"/>
                        </a:gs>
                      </a:gsLst>
                      <a:lin ang="5400000" scaled="0"/>
                    </a:gradFill>
                  </a:tcPr>
                </a:tc>
                <a:tc rowSpan="2" hMerge="1">
                  <a:txBody>
                    <a:bodyPr/>
                    <a:lstStyle/>
                    <a:p>
                      <a:endParaRPr lang="tr-T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60</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200.000 $ / Yıl</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Yıllık</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err="1" smtClean="0">
                          <a:ln>
                            <a:noFill/>
                          </a:ln>
                          <a:solidFill>
                            <a:srgbClr val="002060"/>
                          </a:solidFill>
                          <a:effectLst/>
                          <a:latin typeface="+mn-lt"/>
                          <a:ea typeface="Calibri" pitchFamily="34" charset="0"/>
                          <a:cs typeface="Times New Roman" pitchFamily="18" charset="0"/>
                        </a:rPr>
                        <a:t>Sinai</a:t>
                      </a: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Ticari Şirketler</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extLst>
                  <a:ext uri="{0D108BD9-81ED-4DB2-BD59-A6C34878D82A}">
                    <a16:rowId xmlns:a16="http://schemas.microsoft.com/office/drawing/2014/main" xmlns="" val="10002"/>
                  </a:ext>
                </a:extLst>
              </a:tr>
              <a:tr h="350764">
                <a:tc gridSpan="2" vMerge="1">
                  <a:txBody>
                    <a:bodyPr/>
                    <a:lstStyle/>
                    <a:p>
                      <a:endParaRPr lang="tr-TR"/>
                    </a:p>
                  </a:txBody>
                  <a:tcPr/>
                </a:tc>
                <a:tc hMerge="1" vMerge="1">
                  <a:txBody>
                    <a:bodyPr/>
                    <a:lstStyle/>
                    <a:p>
                      <a:endParaRPr lang="tr-T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75</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200.000 $ / Yıl</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Yıllık</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İşbirliği Kuruluşları</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extLst>
                  <a:ext uri="{0D108BD9-81ED-4DB2-BD59-A6C34878D82A}">
                    <a16:rowId xmlns:a16="http://schemas.microsoft.com/office/drawing/2014/main" xmlns="" val="10003"/>
                  </a:ext>
                </a:extLst>
              </a:tr>
              <a:tr h="353536">
                <a:tc rowSpan="2">
                  <a:txBody>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İleri teknolojiye sahip şirket satın almaya yönelik</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a:gsLst>
                        <a:gs pos="60000">
                          <a:schemeClr val="tx2"/>
                        </a:gs>
                        <a:gs pos="100000">
                          <a:schemeClr val="tx1"/>
                        </a:gs>
                      </a:gsLst>
                      <a:lin ang="5400000" scaled="0"/>
                    </a:gradFill>
                  </a:tcPr>
                </a:tc>
                <a:tc>
                  <a:txBody>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Danışmanlık</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a:gsLst>
                        <a:gs pos="60000">
                          <a:schemeClr val="tx2"/>
                        </a:gs>
                        <a:gs pos="100000">
                          <a:schemeClr val="tx1"/>
                        </a:gs>
                      </a:gsLst>
                      <a:lin ang="5400000" scaled="0"/>
                    </a:gra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75</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500.000 $ / Yıl</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Yıllık</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err="1" smtClean="0">
                          <a:ln>
                            <a:noFill/>
                          </a:ln>
                          <a:solidFill>
                            <a:srgbClr val="002060"/>
                          </a:solidFill>
                          <a:effectLst/>
                          <a:latin typeface="+mn-lt"/>
                          <a:ea typeface="Calibri" pitchFamily="34" charset="0"/>
                          <a:cs typeface="Times New Roman" pitchFamily="18" charset="0"/>
                        </a:rPr>
                        <a:t>Sinai</a:t>
                      </a: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Ticari Şirketler</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extLst>
                  <a:ext uri="{0D108BD9-81ED-4DB2-BD59-A6C34878D82A}">
                    <a16:rowId xmlns:a16="http://schemas.microsoft.com/office/drawing/2014/main" xmlns="" val="10004"/>
                  </a:ext>
                </a:extLst>
              </a:tr>
              <a:tr h="1009848">
                <a:tc vMerge="1">
                  <a:txBody>
                    <a:bodyPr/>
                    <a:lstStyle/>
                    <a:p>
                      <a:endParaRPr lang="tr-TR"/>
                    </a:p>
                  </a:txBody>
                  <a:tcPr/>
                </a:tc>
                <a:tc>
                  <a:txBody>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Faiz Desteği</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a:gsLst>
                        <a:gs pos="60000">
                          <a:schemeClr val="tx2"/>
                        </a:gs>
                        <a:gs pos="100000">
                          <a:schemeClr val="tx1"/>
                        </a:gs>
                      </a:gsLst>
                      <a:lin ang="5400000" scaled="0"/>
                    </a:gra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5 puana kadar</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(TL)</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2 puana kadar</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(Döviz)</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%50</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3.000.000 $</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algn="ctr"/>
                      <a:r>
                        <a:rPr kumimoji="0" lang="tr-TR" sz="1300" b="1" i="0" u="none" strike="noStrike" kern="1200" cap="none" normalizeH="0" baseline="0" dirty="0" smtClean="0">
                          <a:ln>
                            <a:noFill/>
                          </a:ln>
                          <a:solidFill>
                            <a:schemeClr val="bg2"/>
                          </a:solidFill>
                          <a:effectLst/>
                          <a:latin typeface="+mn-lt"/>
                          <a:ea typeface="Calibri" pitchFamily="34" charset="0"/>
                          <a:cs typeface="Times New Roman" pitchFamily="18" charset="0"/>
                        </a:rPr>
                        <a:t>5 yıl</a:t>
                      </a:r>
                      <a:endParaRPr kumimoji="0" lang="tr-TR" sz="1300" b="1" i="0" u="none" strike="noStrike" kern="1200" cap="none" normalizeH="0" baseline="0" dirty="0">
                        <a:ln>
                          <a:noFill/>
                        </a:ln>
                        <a:solidFill>
                          <a:schemeClr val="bg2"/>
                        </a:solidFill>
                        <a:effectLst/>
                        <a:latin typeface="+mn-lt"/>
                        <a:ea typeface="Calibri" pitchFamily="34" charset="0"/>
                        <a:cs typeface="Times New Roman" pitchFamily="18" charset="0"/>
                      </a:endParaRP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vMerge="1">
                  <a:txBody>
                    <a:bodyPr/>
                    <a:lstStyle/>
                    <a:p>
                      <a:endParaRPr lang="tr-TR"/>
                    </a:p>
                  </a:txBody>
                  <a:tcPr/>
                </a:tc>
                <a:extLst>
                  <a:ext uri="{0D108BD9-81ED-4DB2-BD59-A6C34878D82A}">
                    <a16:rowId xmlns:a16="http://schemas.microsoft.com/office/drawing/2014/main" xmlns="" val="10008"/>
                  </a:ext>
                </a:extLst>
              </a:tr>
              <a:tr h="455156">
                <a:tc gridSpan="2">
                  <a:txBody>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Alım Heyeti (Ulaşım, Konaklama, Tanıtım ve Organizasyon)</a:t>
                      </a:r>
                      <a:endParaRPr kumimoji="0" lang="tr-TR" sz="1300" b="1" i="0" u="none" strike="noStrike" cap="none" normalizeH="0" baseline="0" dirty="0" smtClean="0">
                        <a:ln>
                          <a:noFill/>
                        </a:ln>
                        <a:solidFill>
                          <a:srgbClr val="0066FF"/>
                        </a:solidFill>
                        <a:effectLst/>
                        <a:latin typeface="+mn-lt"/>
                        <a:ea typeface="Calibri" pitchFamily="34" charset="0"/>
                        <a:cs typeface="Times New Roman" pitchFamily="18" charset="0"/>
                      </a:endParaRP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a:gsLst>
                        <a:gs pos="60000">
                          <a:schemeClr val="tx2"/>
                        </a:gs>
                        <a:gs pos="100000">
                          <a:schemeClr val="tx1"/>
                        </a:gs>
                      </a:gsLst>
                      <a:lin ang="5400000" scaled="0"/>
                    </a:gradFill>
                  </a:tcPr>
                </a:tc>
                <a:tc hMerge="1">
                  <a:txBody>
                    <a:bodyPr/>
                    <a:lstStyle/>
                    <a:p>
                      <a:endParaRPr lang="tr-T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50</a:t>
                      </a:r>
                      <a:r>
                        <a:rPr kumimoji="0" lang="tr-TR" sz="1300" b="1" i="0" u="none" strike="noStrike" cap="none" normalizeH="0" baseline="0" dirty="0" smtClean="0">
                          <a:ln>
                            <a:noFill/>
                          </a:ln>
                          <a:solidFill>
                            <a:srgbClr val="3366FF"/>
                          </a:solidFill>
                          <a:effectLst/>
                          <a:latin typeface="+mn-lt"/>
                          <a:ea typeface="Calibri" pitchFamily="34" charset="0"/>
                          <a:cs typeface="Times New Roman" pitchFamily="18" charset="0"/>
                        </a:rPr>
                        <a:t>*</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75.000 $ / Program</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İşbirliği Kuruluşları</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extLst>
                  <a:ext uri="{0D108BD9-81ED-4DB2-BD59-A6C34878D82A}">
                    <a16:rowId xmlns:a16="http://schemas.microsoft.com/office/drawing/2014/main" xmlns="" val="10005"/>
                  </a:ext>
                </a:extLst>
              </a:tr>
              <a:tr h="559350">
                <a:tc gridSpan="2">
                  <a:txBody>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Sektörel Ticaret Heyeti (Ulaşım, Konaklama, Tanıtım ve Organizasyon)</a:t>
                      </a:r>
                      <a:endParaRPr kumimoji="0" lang="tr-TR" sz="1300" b="1" i="0" u="none" strike="noStrike" cap="none" normalizeH="0" baseline="0" dirty="0" smtClean="0">
                        <a:ln>
                          <a:noFill/>
                        </a:ln>
                        <a:solidFill>
                          <a:srgbClr val="0066FF"/>
                        </a:solidFill>
                        <a:effectLst/>
                        <a:latin typeface="+mn-lt"/>
                        <a:ea typeface="Calibri" pitchFamily="34" charset="0"/>
                        <a:cs typeface="Times New Roman" pitchFamily="18" charset="0"/>
                      </a:endParaRP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a:gsLst>
                        <a:gs pos="60000">
                          <a:schemeClr val="tx2"/>
                        </a:gs>
                        <a:gs pos="100000">
                          <a:schemeClr val="tx1"/>
                        </a:gs>
                      </a:gsLst>
                      <a:lin ang="5400000" scaled="0"/>
                    </a:gradFill>
                  </a:tcPr>
                </a:tc>
                <a:tc hMerge="1">
                  <a:txBody>
                    <a:bodyPr/>
                    <a:lstStyle/>
                    <a:p>
                      <a:endParaRPr lang="tr-T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50</a:t>
                      </a:r>
                      <a:r>
                        <a:rPr kumimoji="0" lang="tr-TR" sz="1300" b="1" i="0" u="none" strike="noStrike" cap="none" normalizeH="0" baseline="0" dirty="0" smtClean="0">
                          <a:ln>
                            <a:noFill/>
                          </a:ln>
                          <a:solidFill>
                            <a:srgbClr val="3366FF"/>
                          </a:solidFill>
                          <a:effectLst/>
                          <a:latin typeface="+mn-lt"/>
                          <a:ea typeface="Calibri" pitchFamily="34" charset="0"/>
                          <a:cs typeface="Times New Roman" pitchFamily="18" charset="0"/>
                        </a:rPr>
                        <a:t>*</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100.000 $ / Program</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İşbirliği Kuruluşları</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extLst>
                  <a:ext uri="{0D108BD9-81ED-4DB2-BD59-A6C34878D82A}">
                    <a16:rowId xmlns:a16="http://schemas.microsoft.com/office/drawing/2014/main" xmlns="" val="10006"/>
                  </a:ext>
                </a:extLst>
              </a:tr>
              <a:tr h="350764">
                <a:tc gridSpan="2">
                  <a:txBody>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chemeClr val="bg2"/>
                          </a:solidFill>
                          <a:effectLst/>
                          <a:latin typeface="+mn-lt"/>
                          <a:ea typeface="Calibri" pitchFamily="34" charset="0"/>
                          <a:cs typeface="Times New Roman" pitchFamily="18" charset="0"/>
                        </a:rPr>
                        <a:t>E-Ticaret Sitelerine Üyelik</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a:gsLst>
                        <a:gs pos="60000">
                          <a:schemeClr val="tx2"/>
                        </a:gs>
                        <a:gs pos="100000">
                          <a:schemeClr val="tx1"/>
                        </a:gs>
                      </a:gsLst>
                      <a:lin ang="5400000" scaled="0"/>
                    </a:gradFill>
                  </a:tcPr>
                </a:tc>
                <a:tc hMerge="1">
                  <a:txBody>
                    <a:bodyPr/>
                    <a:lstStyle/>
                    <a:p>
                      <a:endParaRPr lang="tr-T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80</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2.000 $ / Şirket</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5 Site &amp; 3 Yıl</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smtClean="0">
                          <a:ln>
                            <a:noFill/>
                          </a:ln>
                          <a:solidFill>
                            <a:srgbClr val="002060"/>
                          </a:solidFill>
                          <a:effectLst/>
                          <a:latin typeface="+mn-lt"/>
                          <a:ea typeface="Calibri" pitchFamily="34" charset="0"/>
                          <a:cs typeface="Times New Roman" pitchFamily="18" charset="0"/>
                        </a:rPr>
                        <a:t>İşbirliği Kuruluşları</a:t>
                      </a:r>
                    </a:p>
                  </a:txBody>
                  <a:tcPr marL="91442" marR="91442"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extLst>
                  <a:ext uri="{0D108BD9-81ED-4DB2-BD59-A6C34878D82A}">
                    <a16:rowId xmlns:a16="http://schemas.microsoft.com/office/drawing/2014/main" xmlns="" val="10007"/>
                  </a:ext>
                </a:extLst>
              </a:tr>
            </a:tbl>
          </a:graphicData>
        </a:graphic>
      </p:graphicFrame>
      <p:sp>
        <p:nvSpPr>
          <p:cNvPr id="5" name="Metin kutusu 4"/>
          <p:cNvSpPr txBox="1"/>
          <p:nvPr/>
        </p:nvSpPr>
        <p:spPr>
          <a:xfrm>
            <a:off x="0" y="5744046"/>
            <a:ext cx="11599379" cy="307777"/>
          </a:xfrm>
          <a:prstGeom prst="rect">
            <a:avLst/>
          </a:prstGeom>
          <a:noFill/>
        </p:spPr>
        <p:txBody>
          <a:bodyPr wrap="square" rtlCol="0">
            <a:spAutoFit/>
          </a:bodyPr>
          <a:lstStyle/>
          <a:p>
            <a:r>
              <a:rPr lang="tr-TR" sz="1400" dirty="0" smtClean="0">
                <a:solidFill>
                  <a:srgbClr val="0066FF"/>
                </a:solidFill>
              </a:rPr>
              <a:t>* Hedef ve Öncelikli Ülkelere Yönelik Olması Halinde Destek Oranı 10 Puan Artırılır.</a:t>
            </a:r>
            <a:endParaRPr lang="tr-TR" sz="1400" dirty="0">
              <a:solidFill>
                <a:srgbClr val="0066FF"/>
              </a:solidFill>
            </a:endParaRPr>
          </a:p>
        </p:txBody>
      </p:sp>
      <p:sp>
        <p:nvSpPr>
          <p:cNvPr id="6" name="Slayt Numarası Yer Tutucusu 5"/>
          <p:cNvSpPr>
            <a:spLocks noGrp="1"/>
          </p:cNvSpPr>
          <p:nvPr>
            <p:ph type="sldNum" sz="quarter" idx="12"/>
          </p:nvPr>
        </p:nvSpPr>
        <p:spPr/>
        <p:txBody>
          <a:bodyPr/>
          <a:lstStyle/>
          <a:p>
            <a:fld id="{D57F1E4F-1CFF-5643-939E-02111984F565}" type="slidenum">
              <a:rPr lang="en-US" smtClean="0">
                <a:solidFill>
                  <a:srgbClr val="FFFFFF"/>
                </a:solidFill>
              </a:rPr>
              <a:pPr/>
              <a:t>10</a:t>
            </a:fld>
            <a:endParaRPr lang="en-US" dirty="0">
              <a:solidFill>
                <a:srgbClr val="FFFFFF"/>
              </a:solidFill>
            </a:endParaRPr>
          </a:p>
        </p:txBody>
      </p:sp>
      <p:sp>
        <p:nvSpPr>
          <p:cNvPr id="9" name="Metin kutusu 8"/>
          <p:cNvSpPr txBox="1"/>
          <p:nvPr/>
        </p:nvSpPr>
        <p:spPr>
          <a:xfrm>
            <a:off x="2301765" y="319955"/>
            <a:ext cx="7797327" cy="477054"/>
          </a:xfrm>
          <a:prstGeom prst="rect">
            <a:avLst/>
          </a:prstGeom>
        </p:spPr>
        <p:txBody>
          <a:bodyPr wrap="square" lIns="0" tIns="0" rIns="0" bIns="0" rtlCol="0">
            <a:noAutofit/>
          </a:bodyPr>
          <a:lstStyle>
            <a:defPPr>
              <a:defRPr lang="tr-TR"/>
            </a:defPPr>
            <a:lvl1pPr marL="12700" algn="ctr">
              <a:lnSpc>
                <a:spcPts val="2950"/>
              </a:lnSpc>
              <a:spcBef>
                <a:spcPts val="147"/>
              </a:spcBef>
              <a:defRPr sz="4000" b="1" baseline="2925">
                <a:solidFill>
                  <a:srgbClr val="FFFFFF"/>
                </a:solidFill>
                <a:cs typeface="Calibri"/>
              </a:defRPr>
            </a:lvl1pPr>
          </a:lstStyle>
          <a:p>
            <a:r>
              <a:rPr lang="tr-TR" dirty="0"/>
              <a:t>PAZAR ARAŞTIRMASI VE PAZARA GİRİŞ DESTEĞİ</a:t>
            </a: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4521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11</a:t>
            </a:fld>
            <a:endParaRPr lang="en-US" dirty="0">
              <a:solidFill>
                <a:srgbClr val="FFFFFF"/>
              </a:solidFill>
            </a:endParaRPr>
          </a:p>
        </p:txBody>
      </p:sp>
      <p:sp>
        <p:nvSpPr>
          <p:cNvPr id="3" name="Metin kutusu 2"/>
          <p:cNvSpPr txBox="1"/>
          <p:nvPr/>
        </p:nvSpPr>
        <p:spPr>
          <a:xfrm>
            <a:off x="988858" y="2028920"/>
            <a:ext cx="10480766" cy="2677656"/>
          </a:xfrm>
          <a:prstGeom prst="rect">
            <a:avLst/>
          </a:prstGeom>
          <a:noFill/>
        </p:spPr>
        <p:txBody>
          <a:bodyPr wrap="square" rtlCol="0">
            <a:spAutoFit/>
          </a:bodyPr>
          <a:lstStyle/>
          <a:p>
            <a:pPr marL="342900" indent="-342900" algn="just">
              <a:buFont typeface="Wingdings" panose="05000000000000000000" pitchFamily="2" charset="2"/>
              <a:buChar char="Ø"/>
            </a:pPr>
            <a:endParaRPr lang="tr-TR" sz="2400" dirty="0">
              <a:solidFill>
                <a:schemeClr val="bg2"/>
              </a:solidFill>
            </a:endParaRPr>
          </a:p>
          <a:p>
            <a:pPr marL="342900" indent="-342900" algn="just">
              <a:buFont typeface="Wingdings" panose="05000000000000000000" pitchFamily="2" charset="2"/>
              <a:buChar char="Ø"/>
            </a:pPr>
            <a:r>
              <a:rPr lang="tr-TR" sz="2400" dirty="0" smtClean="0">
                <a:solidFill>
                  <a:schemeClr val="bg2"/>
                </a:solidFill>
              </a:rPr>
              <a:t>İşbirliği kuruluşlarımız, yılda 5 adede kadar </a:t>
            </a:r>
            <a:r>
              <a:rPr lang="tr-TR" sz="2400" dirty="0" err="1" smtClean="0">
                <a:solidFill>
                  <a:schemeClr val="bg2"/>
                </a:solidFill>
              </a:rPr>
              <a:t>Sektörel</a:t>
            </a:r>
            <a:r>
              <a:rPr lang="tr-TR" sz="2400" dirty="0" smtClean="0">
                <a:solidFill>
                  <a:schemeClr val="bg2"/>
                </a:solidFill>
              </a:rPr>
              <a:t> Ticaret Heyeti, 10 adede kadar Alım heyeti düzenleyebilmekteydi. </a:t>
            </a:r>
          </a:p>
          <a:p>
            <a:pPr marL="342900" indent="-342900" algn="just">
              <a:buFont typeface="Wingdings" panose="05000000000000000000" pitchFamily="2" charset="2"/>
              <a:buChar char="Ø"/>
            </a:pPr>
            <a:endParaRPr lang="tr-TR" sz="2400" dirty="0"/>
          </a:p>
          <a:p>
            <a:pPr marL="342900" indent="-342900" algn="just">
              <a:buFont typeface="Wingdings" panose="05000000000000000000" pitchFamily="2" charset="2"/>
              <a:buChar char="Ø"/>
            </a:pPr>
            <a:r>
              <a:rPr lang="tr-TR" sz="2400" dirty="0" smtClean="0">
                <a:solidFill>
                  <a:schemeClr val="bg2"/>
                </a:solidFill>
              </a:rPr>
              <a:t>Bu sınırlamalar kaldırılarak, </a:t>
            </a:r>
            <a:r>
              <a:rPr lang="tr-TR" sz="2400" b="1" dirty="0" smtClean="0">
                <a:solidFill>
                  <a:srgbClr val="FF0000"/>
                </a:solidFill>
              </a:rPr>
              <a:t>işbirliği kuruluşlarımızın daha fazla heyet düzenleyebilmesinin</a:t>
            </a:r>
            <a:r>
              <a:rPr lang="tr-TR" sz="2400" b="1" dirty="0" smtClean="0">
                <a:solidFill>
                  <a:schemeClr val="bg2"/>
                </a:solidFill>
              </a:rPr>
              <a:t> </a:t>
            </a:r>
            <a:r>
              <a:rPr lang="tr-TR" sz="2400" dirty="0" smtClean="0">
                <a:solidFill>
                  <a:schemeClr val="bg2"/>
                </a:solidFill>
              </a:rPr>
              <a:t>önü açılmıştır.</a:t>
            </a:r>
          </a:p>
          <a:p>
            <a:pPr algn="just"/>
            <a:endParaRPr lang="tr-TR" sz="2400" dirty="0"/>
          </a:p>
        </p:txBody>
      </p:sp>
      <p:sp>
        <p:nvSpPr>
          <p:cNvPr id="4" name="Metin kutusu 3"/>
          <p:cNvSpPr txBox="1"/>
          <p:nvPr/>
        </p:nvSpPr>
        <p:spPr>
          <a:xfrm>
            <a:off x="1199213" y="319955"/>
            <a:ext cx="10553076" cy="477054"/>
          </a:xfrm>
          <a:prstGeom prst="rect">
            <a:avLst/>
          </a:prstGeom>
        </p:spPr>
        <p:txBody>
          <a:bodyPr wrap="square" lIns="0" tIns="0" rIns="0" bIns="0" rtlCol="0">
            <a:noAutofit/>
          </a:bodyPr>
          <a:lstStyle>
            <a:defPPr>
              <a:defRPr lang="tr-TR"/>
            </a:defPPr>
            <a:lvl1pPr marL="12700" algn="ctr">
              <a:lnSpc>
                <a:spcPts val="2950"/>
              </a:lnSpc>
              <a:spcBef>
                <a:spcPts val="147"/>
              </a:spcBef>
              <a:defRPr sz="4000" b="1" baseline="2925">
                <a:solidFill>
                  <a:srgbClr val="FFFFFF"/>
                </a:solidFill>
                <a:cs typeface="Calibri"/>
              </a:defRPr>
            </a:lvl1pPr>
          </a:lstStyle>
          <a:p>
            <a:r>
              <a:rPr lang="tr-TR" dirty="0"/>
              <a:t>PAZAR ARAŞTIRMASI VE PAZARA GİRİŞ </a:t>
            </a:r>
            <a:r>
              <a:rPr lang="tr-TR" dirty="0" smtClean="0"/>
              <a:t>DESTEĞİ-YENİLİKLER</a:t>
            </a:r>
            <a:endParaRPr lang="tr-TR"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3333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12</a:t>
            </a:fld>
            <a:endParaRPr lang="en-US" dirty="0">
              <a:solidFill>
                <a:srgbClr val="FFFFFF"/>
              </a:solidFill>
            </a:endParaRPr>
          </a:p>
        </p:txBody>
      </p:sp>
      <p:sp>
        <p:nvSpPr>
          <p:cNvPr id="3" name="Title 2"/>
          <p:cNvSpPr>
            <a:spLocks/>
          </p:cNvSpPr>
          <p:nvPr/>
        </p:nvSpPr>
        <p:spPr bwMode="auto">
          <a:xfrm>
            <a:off x="682568" y="1145357"/>
            <a:ext cx="10787056" cy="297656"/>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tr-TR" sz="2400" b="1" dirty="0">
                <a:solidFill>
                  <a:srgbClr val="FF0000"/>
                </a:solidFill>
                <a:effectLst>
                  <a:outerShdw blurRad="50800" dist="38100" dir="18900000" algn="bl" rotWithShape="0">
                    <a:srgbClr val="4D968B">
                      <a:alpha val="40000"/>
                    </a:srgbClr>
                  </a:outerShdw>
                </a:effectLst>
                <a:latin typeface="+mj-lt"/>
              </a:rPr>
              <a:t>E-TİCARET SİTELERİNE TOPLU ÜYELİK DESTEĞİ</a:t>
            </a:r>
          </a:p>
        </p:txBody>
      </p:sp>
      <p:sp>
        <p:nvSpPr>
          <p:cNvPr id="4" name="Metin kutusu 3"/>
          <p:cNvSpPr txBox="1"/>
          <p:nvPr/>
        </p:nvSpPr>
        <p:spPr>
          <a:xfrm>
            <a:off x="290329" y="1532925"/>
            <a:ext cx="11342037" cy="4154984"/>
          </a:xfrm>
          <a:prstGeom prst="rect">
            <a:avLst/>
          </a:prstGeom>
          <a:noFill/>
        </p:spPr>
        <p:txBody>
          <a:bodyPr wrap="square" rtlCol="0">
            <a:spAutoFit/>
          </a:bodyPr>
          <a:lstStyle/>
          <a:p>
            <a:pPr algn="just" defTabSz="342900"/>
            <a:r>
              <a:rPr lang="tr-TR" sz="2000" b="1" dirty="0">
                <a:solidFill>
                  <a:schemeClr val="bg2"/>
                </a:solidFill>
              </a:rPr>
              <a:t>İhracatçılarımızın e-ticaret platformlarında daha etkili olabilmelerini sağlamak amacıyla oluşturulan yeni destek mekanizması kapsamında;</a:t>
            </a:r>
          </a:p>
          <a:p>
            <a:pPr algn="just" eaLnBrk="0" fontAlgn="base" hangingPunct="0">
              <a:spcBef>
                <a:spcPct val="0"/>
              </a:spcBef>
              <a:spcAft>
                <a:spcPct val="0"/>
              </a:spcAft>
            </a:pPr>
            <a:endParaRPr lang="tr-TR" sz="2800" b="1" dirty="0">
              <a:solidFill>
                <a:schemeClr val="bg2"/>
              </a:solidFill>
              <a:cs typeface="Times New Roman" pitchFamily="18" charset="0"/>
            </a:endParaRPr>
          </a:p>
          <a:p>
            <a:pPr marL="285750" indent="-285750" algn="just">
              <a:buFont typeface="Arial" panose="020B0604020202020204" pitchFamily="34" charset="0"/>
              <a:buChar char="•"/>
            </a:pPr>
            <a:r>
              <a:rPr lang="tr-TR" sz="2000" dirty="0" smtClean="0">
                <a:solidFill>
                  <a:schemeClr val="bg2"/>
                </a:solidFill>
              </a:rPr>
              <a:t>İşbirliği kuruluşlarının, </a:t>
            </a:r>
            <a:r>
              <a:rPr lang="tr-TR" sz="2000" dirty="0">
                <a:solidFill>
                  <a:schemeClr val="bg2"/>
                </a:solidFill>
              </a:rPr>
              <a:t>en az</a:t>
            </a:r>
            <a:r>
              <a:rPr lang="tr-TR" sz="2000" dirty="0"/>
              <a:t> </a:t>
            </a:r>
            <a:r>
              <a:rPr lang="tr-TR" sz="2000" b="1" dirty="0">
                <a:solidFill>
                  <a:srgbClr val="FF0000"/>
                </a:solidFill>
              </a:rPr>
              <a:t>250 şirketin </a:t>
            </a:r>
            <a:r>
              <a:rPr lang="tr-TR" sz="2000" dirty="0">
                <a:solidFill>
                  <a:schemeClr val="bg2"/>
                </a:solidFill>
              </a:rPr>
              <a:t>yer aldığı toplu üyelik başvurularıyla şirketlerin </a:t>
            </a:r>
            <a:r>
              <a:rPr lang="tr-TR" sz="2000" dirty="0" smtClean="0">
                <a:solidFill>
                  <a:schemeClr val="bg2"/>
                </a:solidFill>
              </a:rPr>
              <a:t>e-ticaret </a:t>
            </a:r>
            <a:r>
              <a:rPr lang="tr-TR" sz="2000" dirty="0">
                <a:solidFill>
                  <a:schemeClr val="bg2"/>
                </a:solidFill>
              </a:rPr>
              <a:t>sitelerine üyelik giderleri desteklenmektedir. </a:t>
            </a:r>
          </a:p>
          <a:p>
            <a:pPr marL="285750" indent="-285750" algn="just">
              <a:buFont typeface="Arial" panose="020B0604020202020204" pitchFamily="34" charset="0"/>
              <a:buChar char="•"/>
            </a:pPr>
            <a:endParaRPr lang="tr-TR" sz="2000" dirty="0">
              <a:solidFill>
                <a:schemeClr val="bg2"/>
              </a:solidFill>
            </a:endParaRPr>
          </a:p>
          <a:p>
            <a:pPr marL="285750" indent="-285750" algn="just">
              <a:buFont typeface="Arial" panose="020B0604020202020204" pitchFamily="34" charset="0"/>
              <a:buChar char="•"/>
            </a:pPr>
            <a:r>
              <a:rPr lang="tr-TR" sz="2000" dirty="0">
                <a:solidFill>
                  <a:schemeClr val="bg2"/>
                </a:solidFill>
              </a:rPr>
              <a:t>Üyelik giderleri</a:t>
            </a:r>
            <a:r>
              <a:rPr lang="tr-TR" sz="2000" dirty="0"/>
              <a:t> </a:t>
            </a:r>
            <a:r>
              <a:rPr lang="tr-TR" sz="2000" b="1" dirty="0">
                <a:solidFill>
                  <a:srgbClr val="FF0000"/>
                </a:solidFill>
              </a:rPr>
              <a:t>%80 </a:t>
            </a:r>
            <a:r>
              <a:rPr lang="tr-TR" sz="2000" dirty="0">
                <a:solidFill>
                  <a:schemeClr val="bg2"/>
                </a:solidFill>
              </a:rPr>
              <a:t>oranında ve </a:t>
            </a:r>
            <a:r>
              <a:rPr lang="tr-TR" sz="2000" b="1" dirty="0">
                <a:solidFill>
                  <a:srgbClr val="FF0000"/>
                </a:solidFill>
              </a:rPr>
              <a:t>3 yıl </a:t>
            </a:r>
            <a:r>
              <a:rPr lang="tr-TR" sz="2000" dirty="0">
                <a:solidFill>
                  <a:schemeClr val="bg2"/>
                </a:solidFill>
              </a:rPr>
              <a:t>süresince desteklenmektedir. </a:t>
            </a:r>
          </a:p>
          <a:p>
            <a:pPr marL="285750" indent="-285750" algn="just" eaLnBrk="0" fontAlgn="base" hangingPunct="0">
              <a:spcBef>
                <a:spcPct val="0"/>
              </a:spcBef>
              <a:spcAft>
                <a:spcPct val="0"/>
              </a:spcAft>
              <a:buFont typeface="Arial" panose="020B0604020202020204" pitchFamily="34" charset="0"/>
              <a:buChar char="•"/>
            </a:pPr>
            <a:endParaRPr lang="tr-TR" sz="2000" dirty="0">
              <a:solidFill>
                <a:schemeClr val="bg2"/>
              </a:solidFill>
            </a:endParaRPr>
          </a:p>
          <a:p>
            <a:pPr marL="285750" indent="-285750" algn="just">
              <a:buFont typeface="Arial" panose="020B0604020202020204" pitchFamily="34" charset="0"/>
              <a:buChar char="•"/>
            </a:pPr>
            <a:r>
              <a:rPr lang="tr-TR" sz="2000" dirty="0">
                <a:solidFill>
                  <a:schemeClr val="bg2"/>
                </a:solidFill>
              </a:rPr>
              <a:t>Her bir şirket için yıllık en fazla 2.000 ABD Doları tutarında destek sağlanmaktadır. </a:t>
            </a:r>
          </a:p>
          <a:p>
            <a:pPr marL="285750" indent="-285750" algn="just">
              <a:buFont typeface="Arial" panose="020B0604020202020204" pitchFamily="34" charset="0"/>
              <a:buChar char="•"/>
            </a:pPr>
            <a:endParaRPr lang="tr-TR" sz="2000" dirty="0">
              <a:solidFill>
                <a:schemeClr val="bg2"/>
              </a:solidFill>
            </a:endParaRPr>
          </a:p>
          <a:p>
            <a:pPr marL="285750" indent="-285750" algn="just">
              <a:buFont typeface="Arial" panose="020B0604020202020204" pitchFamily="34" charset="0"/>
              <a:buChar char="•"/>
            </a:pPr>
            <a:r>
              <a:rPr lang="tr-TR" sz="2000" dirty="0">
                <a:solidFill>
                  <a:schemeClr val="bg2"/>
                </a:solidFill>
              </a:rPr>
              <a:t>Bir işbirliği kuruluşu en fazla </a:t>
            </a:r>
            <a:r>
              <a:rPr lang="tr-TR" sz="2000" b="1" dirty="0">
                <a:solidFill>
                  <a:srgbClr val="FF0000"/>
                </a:solidFill>
              </a:rPr>
              <a:t>5 e-ticaret sitesi </a:t>
            </a:r>
            <a:r>
              <a:rPr lang="tr-TR" sz="2000" dirty="0">
                <a:solidFill>
                  <a:schemeClr val="bg2"/>
                </a:solidFill>
              </a:rPr>
              <a:t>için destekten faydalanabilmektedir.</a:t>
            </a:r>
            <a:endParaRPr lang="tr-TR" sz="2800" dirty="0">
              <a:solidFill>
                <a:schemeClr val="bg2"/>
              </a:solidFill>
              <a:cs typeface="Times New Roman" pitchFamily="18" charset="0"/>
            </a:endParaRPr>
          </a:p>
          <a:p>
            <a:pPr eaLnBrk="0" fontAlgn="base" hangingPunct="0">
              <a:spcBef>
                <a:spcPct val="0"/>
              </a:spcBef>
              <a:spcAft>
                <a:spcPct val="0"/>
              </a:spcAft>
            </a:pPr>
            <a:endParaRPr lang="tr-TR" dirty="0">
              <a:solidFill>
                <a:prstClr val="black"/>
              </a:solidFill>
            </a:endParaRPr>
          </a:p>
          <a:p>
            <a:pPr eaLnBrk="0" fontAlgn="base" hangingPunct="0">
              <a:spcBef>
                <a:spcPct val="0"/>
              </a:spcBef>
              <a:spcAft>
                <a:spcPct val="0"/>
              </a:spcAft>
            </a:pPr>
            <a:endParaRPr lang="tr-TR" dirty="0">
              <a:solidFill>
                <a:prstClr val="black"/>
              </a:solidFill>
            </a:endParaRPr>
          </a:p>
        </p:txBody>
      </p:sp>
      <p:sp>
        <p:nvSpPr>
          <p:cNvPr id="5" name="Metin kutusu 4"/>
          <p:cNvSpPr txBox="1"/>
          <p:nvPr/>
        </p:nvSpPr>
        <p:spPr>
          <a:xfrm>
            <a:off x="1199213" y="319955"/>
            <a:ext cx="10553076" cy="477054"/>
          </a:xfrm>
          <a:prstGeom prst="rect">
            <a:avLst/>
          </a:prstGeom>
        </p:spPr>
        <p:txBody>
          <a:bodyPr wrap="square" lIns="0" tIns="0" rIns="0" bIns="0" rtlCol="0">
            <a:noAutofit/>
          </a:bodyPr>
          <a:lstStyle>
            <a:defPPr>
              <a:defRPr lang="tr-TR"/>
            </a:defPPr>
            <a:lvl1pPr marL="12700" algn="ctr">
              <a:lnSpc>
                <a:spcPts val="2950"/>
              </a:lnSpc>
              <a:spcBef>
                <a:spcPts val="147"/>
              </a:spcBef>
              <a:defRPr sz="4000" b="1" baseline="2925">
                <a:solidFill>
                  <a:srgbClr val="FFFFFF"/>
                </a:solidFill>
                <a:cs typeface="Calibri"/>
              </a:defRPr>
            </a:lvl1pPr>
          </a:lstStyle>
          <a:p>
            <a:r>
              <a:rPr lang="tr-TR" dirty="0"/>
              <a:t>PAZAR ARAŞTIRMASI VE PAZARA GİRİŞ </a:t>
            </a:r>
            <a:r>
              <a:rPr lang="tr-TR" dirty="0" smtClean="0"/>
              <a:t>DESTEĞİ-YENİLİKLER</a:t>
            </a:r>
            <a:endParaRPr lang="tr-TR"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4183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a:spLocks noGrp="1"/>
          </p:cNvSpPr>
          <p:nvPr>
            <p:ph idx="1"/>
          </p:nvPr>
        </p:nvSpPr>
        <p:spPr>
          <a:xfrm>
            <a:off x="-265355" y="1996662"/>
            <a:ext cx="12457355" cy="6245217"/>
          </a:xfrm>
          <a:prstGeom prst="rect">
            <a:avLst/>
          </a:prstGeom>
        </p:spPr>
        <p:txBody>
          <a:bodyPr vert="horz" wrap="square" lIns="0" tIns="0" rIns="0" bIns="0" rtlCol="0">
            <a:noAutofit/>
          </a:bodyPr>
          <a:lstStyle/>
          <a:p>
            <a:pPr marL="0" indent="0" algn="ctr">
              <a:lnSpc>
                <a:spcPts val="3360"/>
              </a:lnSpc>
              <a:spcBef>
                <a:spcPts val="168"/>
              </a:spcBef>
              <a:buNone/>
            </a:pPr>
            <a:endParaRPr lang="tr-TR" sz="4800" baseline="3413" dirty="0">
              <a:solidFill>
                <a:srgbClr val="990000"/>
              </a:solidFill>
              <a:latin typeface="Calibri"/>
              <a:cs typeface="Calibri"/>
            </a:endParaRPr>
          </a:p>
          <a:p>
            <a:pPr marL="0" indent="0" algn="ctr">
              <a:lnSpc>
                <a:spcPts val="3360"/>
              </a:lnSpc>
              <a:spcBef>
                <a:spcPts val="168"/>
              </a:spcBef>
              <a:buNone/>
            </a:pPr>
            <a:endParaRPr lang="tr-TR" sz="4800" baseline="3413" dirty="0">
              <a:solidFill>
                <a:srgbClr val="990000"/>
              </a:solidFill>
              <a:latin typeface="Calibri"/>
              <a:cs typeface="Calibri"/>
            </a:endParaRPr>
          </a:p>
          <a:p>
            <a:pPr marL="0" indent="0" algn="ctr">
              <a:lnSpc>
                <a:spcPts val="3360"/>
              </a:lnSpc>
              <a:spcBef>
                <a:spcPts val="168"/>
              </a:spcBef>
              <a:buNone/>
            </a:pPr>
            <a:r>
              <a:rPr sz="4800" baseline="3413" dirty="0">
                <a:solidFill>
                  <a:srgbClr val="990000"/>
                </a:solidFill>
                <a:latin typeface="Calibri"/>
                <a:cs typeface="Calibri"/>
              </a:rPr>
              <a:t>YURT DIŞI BİRİM, MARKA </a:t>
            </a:r>
            <a:r>
              <a:rPr lang="tr-TR" sz="4800" baseline="3413" dirty="0" smtClean="0">
                <a:solidFill>
                  <a:srgbClr val="990000"/>
                </a:solidFill>
                <a:latin typeface="Calibri"/>
                <a:cs typeface="Calibri"/>
              </a:rPr>
              <a:t>VE </a:t>
            </a:r>
            <a:r>
              <a:rPr sz="4800" baseline="3413" dirty="0">
                <a:solidFill>
                  <a:srgbClr val="990000"/>
                </a:solidFill>
                <a:latin typeface="Calibri"/>
                <a:cs typeface="Calibri"/>
              </a:rPr>
              <a:t>TANITIM </a:t>
            </a:r>
            <a:r>
              <a:rPr lang="tr-TR" sz="4800" baseline="3413" dirty="0" smtClean="0">
                <a:solidFill>
                  <a:srgbClr val="990000"/>
                </a:solidFill>
                <a:latin typeface="Calibri"/>
                <a:cs typeface="Calibri"/>
              </a:rPr>
              <a:t>DESTEĞİ</a:t>
            </a:r>
            <a:endParaRPr sz="4800" baseline="3413" dirty="0">
              <a:solidFill>
                <a:srgbClr val="990000"/>
              </a:solidFill>
              <a:latin typeface="Calibri"/>
              <a:cs typeface="Calibri"/>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13</a:t>
            </a:fld>
            <a:endParaRPr lang="en-US" dirty="0">
              <a:solidFill>
                <a:srgbClr val="FFFFFF"/>
              </a:solidFill>
            </a:endParaRPr>
          </a:p>
        </p:txBody>
      </p:sp>
    </p:spTree>
    <p:extLst>
      <p:ext uri="{BB962C8B-B14F-4D97-AF65-F5344CB8AC3E}">
        <p14:creationId xmlns:p14="http://schemas.microsoft.com/office/powerpoint/2010/main" val="3845803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56"/>
          <p:cNvGraphicFramePr>
            <a:graphicFrameLocks/>
          </p:cNvGraphicFramePr>
          <p:nvPr>
            <p:extLst/>
          </p:nvPr>
        </p:nvGraphicFramePr>
        <p:xfrm>
          <a:off x="1960153" y="1287052"/>
          <a:ext cx="8866188" cy="3963352"/>
        </p:xfrm>
        <a:graphic>
          <a:graphicData uri="http://schemas.openxmlformats.org/drawingml/2006/table">
            <a:tbl>
              <a:tblPr>
                <a:tableStyleId>{284E427A-3D55-4303-BF80-6455036E1DE7}</a:tableStyleId>
              </a:tblPr>
              <a:tblGrid>
                <a:gridCol w="2704515">
                  <a:extLst>
                    <a:ext uri="{9D8B030D-6E8A-4147-A177-3AD203B41FA5}">
                      <a16:colId xmlns:a16="http://schemas.microsoft.com/office/drawing/2014/main" xmlns="" val="20000"/>
                    </a:ext>
                  </a:extLst>
                </a:gridCol>
                <a:gridCol w="978568">
                  <a:extLst>
                    <a:ext uri="{9D8B030D-6E8A-4147-A177-3AD203B41FA5}">
                      <a16:colId xmlns:a16="http://schemas.microsoft.com/office/drawing/2014/main" xmlns="" val="20001"/>
                    </a:ext>
                  </a:extLst>
                </a:gridCol>
                <a:gridCol w="1748590">
                  <a:extLst>
                    <a:ext uri="{9D8B030D-6E8A-4147-A177-3AD203B41FA5}">
                      <a16:colId xmlns:a16="http://schemas.microsoft.com/office/drawing/2014/main" xmlns="" val="20002"/>
                    </a:ext>
                  </a:extLst>
                </a:gridCol>
                <a:gridCol w="1812757">
                  <a:extLst>
                    <a:ext uri="{9D8B030D-6E8A-4147-A177-3AD203B41FA5}">
                      <a16:colId xmlns:a16="http://schemas.microsoft.com/office/drawing/2014/main" xmlns="" val="20003"/>
                    </a:ext>
                  </a:extLst>
                </a:gridCol>
                <a:gridCol w="1621758">
                  <a:extLst>
                    <a:ext uri="{9D8B030D-6E8A-4147-A177-3AD203B41FA5}">
                      <a16:colId xmlns:a16="http://schemas.microsoft.com/office/drawing/2014/main" xmlns="" val="20004"/>
                    </a:ext>
                  </a:extLst>
                </a:gridCol>
              </a:tblGrid>
              <a:tr h="579696">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b="1" u="none" strike="noStrike" cap="none" normalizeH="0" baseline="0" dirty="0" smtClean="0">
                          <a:ln>
                            <a:noFill/>
                          </a:ln>
                          <a:solidFill>
                            <a:schemeClr val="bg2"/>
                          </a:solidFill>
                          <a:effectLst/>
                        </a:rPr>
                        <a:t>Destek Kalemi</a:t>
                      </a:r>
                      <a:endParaRPr kumimoji="0" lang="tr-TR" altLang="tr-TR" sz="1800" b="1" i="0" u="none" strike="noStrike" cap="none" normalizeH="0" baseline="0" dirty="0" smtClean="0">
                        <a:ln>
                          <a:noFill/>
                        </a:ln>
                        <a:solidFill>
                          <a:schemeClr val="bg2"/>
                        </a:solidFill>
                        <a:effectLst/>
                        <a:latin typeface="Calibri" pitchFamily="34" charset="0"/>
                        <a:cs typeface="Arial" pitchFamily="34"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b="1" u="none" strike="noStrike" cap="none" normalizeH="0" baseline="0" dirty="0" smtClean="0">
                          <a:ln>
                            <a:noFill/>
                          </a:ln>
                          <a:solidFill>
                            <a:schemeClr val="bg2"/>
                          </a:solidFill>
                          <a:effectLst/>
                        </a:rPr>
                        <a:t>Destek</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altLang="tr-TR" sz="1800" b="1" u="none" strike="noStrike" cap="none" normalizeH="0" baseline="0" dirty="0" smtClean="0">
                          <a:ln>
                            <a:noFill/>
                          </a:ln>
                          <a:solidFill>
                            <a:schemeClr val="bg2"/>
                          </a:solidFill>
                          <a:effectLst/>
                        </a:rPr>
                        <a:t>%</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b="1" u="none" strike="noStrike" cap="none" normalizeH="0" baseline="0" dirty="0" smtClean="0">
                          <a:ln>
                            <a:noFill/>
                          </a:ln>
                          <a:solidFill>
                            <a:schemeClr val="bg2"/>
                          </a:solidFill>
                          <a:effectLst/>
                        </a:rPr>
                        <a:t>Destek Limiti</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b="1" u="none" strike="noStrike" cap="none" normalizeH="0" baseline="0" dirty="0" smtClean="0">
                          <a:ln>
                            <a:noFill/>
                          </a:ln>
                          <a:solidFill>
                            <a:schemeClr val="bg2"/>
                          </a:solidFill>
                          <a:effectLst/>
                        </a:rPr>
                        <a:t>Süre/Adet</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b="1" u="none" strike="noStrike" cap="none" normalizeH="0" baseline="0" dirty="0" smtClean="0">
                          <a:ln>
                            <a:noFill/>
                          </a:ln>
                          <a:solidFill>
                            <a:schemeClr val="bg2"/>
                          </a:solidFill>
                          <a:effectLst/>
                        </a:rPr>
                        <a:t>Faydalanıcı</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extLst>
                  <a:ext uri="{0D108BD9-81ED-4DB2-BD59-A6C34878D82A}">
                    <a16:rowId xmlns:a16="http://schemas.microsoft.com/office/drawing/2014/main" xmlns="" val="10000"/>
                  </a:ext>
                </a:extLst>
              </a:tr>
              <a:tr h="1067289">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tr-TR" sz="1800" b="1" u="none" strike="noStrike" cap="none" normalizeH="0" baseline="0" dirty="0" smtClean="0">
                          <a:ln>
                            <a:noFill/>
                          </a:ln>
                          <a:solidFill>
                            <a:schemeClr val="bg2"/>
                          </a:solidFill>
                          <a:effectLst/>
                        </a:rPr>
                        <a:t>Birim Kira</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40-50</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75.000$-120.000$/</a:t>
                      </a:r>
                    </a:p>
                    <a:p>
                      <a:pPr marL="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birim başına yıllık</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4 yıl / ülke</a:t>
                      </a: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altLang="tr-TR" sz="1800" u="none" strike="noStrike" cap="none" normalizeH="0" baseline="0" dirty="0" smtClean="0">
                        <a:ln>
                          <a:noFill/>
                        </a:ln>
                        <a:solidFill>
                          <a:schemeClr val="bg2"/>
                        </a:solidFill>
                        <a:effectLst/>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Firma başına 25 birim</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Şirketler/</a:t>
                      </a:r>
                    </a:p>
                    <a:p>
                      <a:pPr marL="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İşbirliği Kuruluşları</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extLst>
                  <a:ext uri="{0D108BD9-81ED-4DB2-BD59-A6C34878D82A}">
                    <a16:rowId xmlns:a16="http://schemas.microsoft.com/office/drawing/2014/main" xmlns="" val="10001"/>
                  </a:ext>
                </a:extLst>
              </a:tr>
              <a:tr h="1554744">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tr-TR" altLang="tr-TR" sz="1800" b="1" u="none" strike="noStrike" cap="none" normalizeH="0" baseline="0" dirty="0" smtClean="0">
                          <a:ln>
                            <a:noFill/>
                          </a:ln>
                          <a:solidFill>
                            <a:schemeClr val="bg2"/>
                          </a:solidFill>
                          <a:effectLst/>
                        </a:rPr>
                        <a:t>Tanıtım Faaliyetleri</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60</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150.000$ - 250.000$/ülke, yıl </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4 yıl</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Şirketler/</a:t>
                      </a:r>
                    </a:p>
                    <a:p>
                      <a:pPr marL="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İşbirliği Kuruluşları</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extLst>
                  <a:ext uri="{0D108BD9-81ED-4DB2-BD59-A6C34878D82A}">
                    <a16:rowId xmlns:a16="http://schemas.microsoft.com/office/drawing/2014/main" xmlns="" val="10002"/>
                  </a:ext>
                </a:extLst>
              </a:tr>
              <a:tr h="579696">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tr-TR" sz="1800" b="1" u="none" strike="noStrike" cap="none" normalizeH="0" baseline="0" dirty="0" smtClean="0">
                          <a:ln>
                            <a:noFill/>
                          </a:ln>
                          <a:solidFill>
                            <a:schemeClr val="bg2"/>
                          </a:solidFill>
                          <a:effectLst/>
                        </a:rPr>
                        <a:t>Yurtdışı Marka Tescili</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50</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50.000$ / yıl</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4 yıl</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lvl1pPr marL="342900" indent="-342900"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tr-TR" altLang="tr-TR" sz="1800" u="none" strike="noStrike" cap="none" normalizeH="0" baseline="0" dirty="0" smtClean="0">
                          <a:ln>
                            <a:noFill/>
                          </a:ln>
                          <a:solidFill>
                            <a:schemeClr val="bg2"/>
                          </a:solidFill>
                          <a:effectLst/>
                        </a:rPr>
                        <a:t>Şirketler</a:t>
                      </a:r>
                      <a:endParaRPr kumimoji="0" lang="tr-TR" altLang="tr-TR" sz="1800" b="1" i="0" u="none" strike="noStrike" cap="none" normalizeH="0" baseline="0" dirty="0" smtClean="0">
                        <a:ln>
                          <a:noFill/>
                        </a:ln>
                        <a:solidFill>
                          <a:schemeClr val="bg2"/>
                        </a:solidFill>
                        <a:effectLst/>
                        <a:latin typeface="Calibri" pitchFamily="34" charset="0"/>
                        <a:ea typeface="Calibri" pitchFamily="34" charset="0"/>
                        <a:cs typeface="Times New Roman" pitchFamily="18" charset="0"/>
                      </a:endParaRPr>
                    </a:p>
                  </a:txBody>
                  <a:tcPr marL="91441" marR="91441" marT="45748" marB="45748"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4" name="Metin kutusu 1"/>
          <p:cNvSpPr txBox="1">
            <a:spLocks noChangeArrowheads="1"/>
          </p:cNvSpPr>
          <p:nvPr/>
        </p:nvSpPr>
        <p:spPr bwMode="auto">
          <a:xfrm>
            <a:off x="190426" y="4808098"/>
            <a:ext cx="8866187" cy="1631216"/>
          </a:xfrm>
          <a:prstGeom prst="rect">
            <a:avLst/>
          </a:prstGeom>
          <a:noFill/>
          <a:ln w="9525">
            <a:noFill/>
            <a:miter lim="800000"/>
            <a:headEnd/>
            <a:tailEnd/>
          </a:ln>
        </p:spPr>
        <p:txBody>
          <a:bodyPr>
            <a:spAutoFit/>
          </a:bodyPr>
          <a:lstStyle/>
          <a:p>
            <a:pPr algn="just"/>
            <a:endParaRPr lang="tr-TR" altLang="tr-TR" dirty="0"/>
          </a:p>
          <a:p>
            <a:pPr algn="just"/>
            <a:endParaRPr lang="tr-TR" altLang="tr-TR" dirty="0"/>
          </a:p>
          <a:p>
            <a:pPr marL="285750" indent="-285750" algn="just">
              <a:spcAft>
                <a:spcPts val="600"/>
              </a:spcAft>
              <a:buFont typeface="Arial" panose="020B0604020202020204" pitchFamily="34" charset="0"/>
              <a:buChar char="•"/>
            </a:pPr>
            <a:r>
              <a:rPr lang="tr-TR" altLang="tr-TR" dirty="0">
                <a:solidFill>
                  <a:srgbClr val="FF0000"/>
                </a:solidFill>
              </a:rPr>
              <a:t>Hedef ülkelere +10% ilave destek </a:t>
            </a:r>
          </a:p>
          <a:p>
            <a:pPr marL="285750" indent="-285750" algn="just">
              <a:spcAft>
                <a:spcPts val="600"/>
              </a:spcAft>
              <a:buFont typeface="Arial" panose="020B0604020202020204" pitchFamily="34" charset="0"/>
              <a:buChar char="•"/>
            </a:pPr>
            <a:r>
              <a:rPr lang="tr-TR" altLang="tr-TR" dirty="0">
                <a:solidFill>
                  <a:srgbClr val="FF0000"/>
                </a:solidFill>
              </a:rPr>
              <a:t>2017 yılı için tanıtım ve marka tescilinde +10% destek</a:t>
            </a:r>
          </a:p>
          <a:p>
            <a:pPr algn="just"/>
            <a:endParaRPr lang="tr-TR" altLang="tr-TR" dirty="0"/>
          </a:p>
        </p:txBody>
      </p:sp>
      <p:sp>
        <p:nvSpPr>
          <p:cNvPr id="5" name="object 12"/>
          <p:cNvSpPr txBox="1"/>
          <p:nvPr/>
        </p:nvSpPr>
        <p:spPr>
          <a:xfrm>
            <a:off x="2655697" y="421411"/>
            <a:ext cx="6877072" cy="380796"/>
          </a:xfrm>
          <a:prstGeom prst="rect">
            <a:avLst/>
          </a:prstGeom>
        </p:spPr>
        <p:txBody>
          <a:bodyPr wrap="square" lIns="0" tIns="0" rIns="0" bIns="0" rtlCol="0">
            <a:noAutofit/>
          </a:bodyPr>
          <a:lstStyle/>
          <a:p>
            <a:pPr marL="12700">
              <a:lnSpc>
                <a:spcPts val="2950"/>
              </a:lnSpc>
              <a:spcBef>
                <a:spcPts val="147"/>
              </a:spcBef>
            </a:pPr>
            <a:r>
              <a:rPr sz="4200" b="1" baseline="2925" dirty="0">
                <a:solidFill>
                  <a:srgbClr val="FFFFFF"/>
                </a:solidFill>
                <a:latin typeface="Calibri"/>
                <a:cs typeface="Calibri"/>
              </a:rPr>
              <a:t>YU</a:t>
            </a:r>
            <a:r>
              <a:rPr sz="4200" b="1" spc="-29" baseline="2925" dirty="0">
                <a:solidFill>
                  <a:srgbClr val="FFFFFF"/>
                </a:solidFill>
                <a:latin typeface="Calibri"/>
                <a:cs typeface="Calibri"/>
              </a:rPr>
              <a:t>R</a:t>
            </a:r>
            <a:r>
              <a:rPr sz="4200" b="1" baseline="2925" dirty="0">
                <a:solidFill>
                  <a:srgbClr val="FFFFFF"/>
                </a:solidFill>
                <a:latin typeface="Calibri"/>
                <a:cs typeface="Calibri"/>
              </a:rPr>
              <a:t>TDI</a:t>
            </a:r>
            <a:r>
              <a:rPr sz="4200" b="1" spc="-9" baseline="2925" dirty="0">
                <a:solidFill>
                  <a:srgbClr val="FFFFFF"/>
                </a:solidFill>
                <a:latin typeface="Calibri"/>
                <a:cs typeface="Calibri"/>
              </a:rPr>
              <a:t>Ş</a:t>
            </a:r>
            <a:r>
              <a:rPr sz="4200" b="1" baseline="2925" dirty="0">
                <a:solidFill>
                  <a:srgbClr val="FFFFFF"/>
                </a:solidFill>
                <a:latin typeface="Calibri"/>
                <a:cs typeface="Calibri"/>
              </a:rPr>
              <a:t>I</a:t>
            </a:r>
            <a:r>
              <a:rPr sz="4200" b="1" spc="19" baseline="2925" dirty="0">
                <a:solidFill>
                  <a:srgbClr val="FFFFFF"/>
                </a:solidFill>
                <a:latin typeface="Calibri"/>
                <a:cs typeface="Calibri"/>
              </a:rPr>
              <a:t> </a:t>
            </a:r>
            <a:r>
              <a:rPr sz="4200" b="1" baseline="2925" dirty="0">
                <a:solidFill>
                  <a:srgbClr val="FFFFFF"/>
                </a:solidFill>
                <a:latin typeface="Calibri"/>
                <a:cs typeface="Calibri"/>
              </a:rPr>
              <a:t>BİRİM,</a:t>
            </a:r>
            <a:r>
              <a:rPr sz="4200" b="1" spc="25" baseline="2925" dirty="0">
                <a:solidFill>
                  <a:srgbClr val="FFFFFF"/>
                </a:solidFill>
                <a:latin typeface="Calibri"/>
                <a:cs typeface="Calibri"/>
              </a:rPr>
              <a:t> </a:t>
            </a:r>
            <a:r>
              <a:rPr sz="4200" b="1" baseline="2925" dirty="0">
                <a:solidFill>
                  <a:srgbClr val="FFFFFF"/>
                </a:solidFill>
                <a:latin typeface="Calibri"/>
                <a:cs typeface="Calibri"/>
              </a:rPr>
              <a:t>MARKA</a:t>
            </a:r>
            <a:r>
              <a:rPr sz="4200" b="1" spc="34" baseline="2925" dirty="0">
                <a:solidFill>
                  <a:srgbClr val="FFFFFF"/>
                </a:solidFill>
                <a:latin typeface="Calibri"/>
                <a:cs typeface="Calibri"/>
              </a:rPr>
              <a:t> </a:t>
            </a:r>
            <a:r>
              <a:rPr sz="4200" b="1" baseline="2925" dirty="0">
                <a:solidFill>
                  <a:srgbClr val="FFFFFF"/>
                </a:solidFill>
                <a:latin typeface="Calibri"/>
                <a:cs typeface="Calibri"/>
              </a:rPr>
              <a:t>VE </a:t>
            </a:r>
            <a:r>
              <a:rPr sz="4200" b="1" spc="-225" baseline="2925" dirty="0" smtClean="0">
                <a:solidFill>
                  <a:srgbClr val="FFFFFF"/>
                </a:solidFill>
                <a:latin typeface="Calibri"/>
                <a:cs typeface="Calibri"/>
              </a:rPr>
              <a:t>T</a:t>
            </a:r>
            <a:r>
              <a:rPr sz="4200" b="1" baseline="2925" dirty="0" smtClean="0">
                <a:solidFill>
                  <a:srgbClr val="FFFFFF"/>
                </a:solidFill>
                <a:latin typeface="Calibri"/>
                <a:cs typeface="Calibri"/>
              </a:rPr>
              <a:t>AN</a:t>
            </a:r>
            <a:r>
              <a:rPr sz="4200" b="1" spc="-9" baseline="2925" dirty="0" smtClean="0">
                <a:solidFill>
                  <a:srgbClr val="FFFFFF"/>
                </a:solidFill>
                <a:latin typeface="Calibri"/>
                <a:cs typeface="Calibri"/>
              </a:rPr>
              <a:t>I</a:t>
            </a:r>
            <a:r>
              <a:rPr sz="4200" b="1" baseline="2925" dirty="0" smtClean="0">
                <a:solidFill>
                  <a:srgbClr val="FFFFFF"/>
                </a:solidFill>
                <a:latin typeface="Calibri"/>
                <a:cs typeface="Calibri"/>
              </a:rPr>
              <a:t>TIM</a:t>
            </a:r>
            <a:r>
              <a:rPr lang="tr-TR" sz="4200" b="1" baseline="2925" dirty="0" smtClean="0">
                <a:solidFill>
                  <a:srgbClr val="FFFFFF"/>
                </a:solidFill>
                <a:latin typeface="Calibri"/>
                <a:cs typeface="Calibri"/>
              </a:rPr>
              <a:t> DESTEĞİ</a:t>
            </a:r>
            <a:endParaRPr sz="2800" dirty="0">
              <a:latin typeface="Calibri"/>
              <a:cs typeface="Calibri"/>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ayt Numarası Yer Tutucusu 6"/>
          <p:cNvSpPr>
            <a:spLocks noGrp="1"/>
          </p:cNvSpPr>
          <p:nvPr>
            <p:ph type="sldNum" sz="quarter" idx="12"/>
          </p:nvPr>
        </p:nvSpPr>
        <p:spPr/>
        <p:txBody>
          <a:bodyPr/>
          <a:lstStyle/>
          <a:p>
            <a:fld id="{D57F1E4F-1CFF-5643-939E-02111984F565}" type="slidenum">
              <a:rPr lang="en-US" smtClean="0">
                <a:solidFill>
                  <a:srgbClr val="FFFFFF"/>
                </a:solidFill>
              </a:rPr>
              <a:pPr/>
              <a:t>14</a:t>
            </a:fld>
            <a:endParaRPr lang="en-US" dirty="0">
              <a:solidFill>
                <a:srgbClr val="FFFFFF"/>
              </a:solidFill>
            </a:endParaRPr>
          </a:p>
        </p:txBody>
      </p:sp>
    </p:spTree>
    <p:extLst>
      <p:ext uri="{BB962C8B-B14F-4D97-AF65-F5344CB8AC3E}">
        <p14:creationId xmlns:p14="http://schemas.microsoft.com/office/powerpoint/2010/main" val="2827935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596901" y="1318542"/>
            <a:ext cx="10872724" cy="6032421"/>
          </a:xfrm>
          <a:prstGeom prst="rect">
            <a:avLst/>
          </a:prstGeom>
          <a:noFill/>
        </p:spPr>
        <p:txBody>
          <a:bodyPr wrap="square" rtlCol="0">
            <a:spAutoFit/>
          </a:bodyPr>
          <a:lstStyle/>
          <a:p>
            <a:pPr marL="342900" indent="-342900" algn="just">
              <a:buFont typeface="Arial" panose="020B0604020202020204" pitchFamily="34" charset="0"/>
              <a:buChar char="•"/>
              <a:defRPr/>
            </a:pPr>
            <a:r>
              <a:rPr lang="tr-TR" dirty="0">
                <a:solidFill>
                  <a:schemeClr val="bg2"/>
                </a:solidFill>
              </a:rPr>
              <a:t>Üzerine bina yapılmak üzere </a:t>
            </a:r>
            <a:r>
              <a:rPr lang="tr-TR" b="1" dirty="0">
                <a:solidFill>
                  <a:srgbClr val="FF0000"/>
                </a:solidFill>
              </a:rPr>
              <a:t>kiralanan arsalar </a:t>
            </a:r>
            <a:r>
              <a:rPr lang="tr-TR" dirty="0">
                <a:solidFill>
                  <a:schemeClr val="bg2"/>
                </a:solidFill>
              </a:rPr>
              <a:t>da yurt dışında faaliyet gösteren şirketler için birim tanımına ilave edilmiştir.</a:t>
            </a:r>
          </a:p>
          <a:p>
            <a:pPr marL="342900" indent="-342900" algn="just">
              <a:buFont typeface="Arial" panose="020B0604020202020204" pitchFamily="34" charset="0"/>
              <a:buChar char="•"/>
              <a:defRPr/>
            </a:pPr>
            <a:endParaRPr lang="tr-TR" dirty="0">
              <a:solidFill>
                <a:srgbClr val="000000"/>
              </a:solidFill>
              <a:latin typeface="Calibri" charset="0"/>
              <a:ea typeface="ＭＳ Ｐゴシック" charset="0"/>
              <a:cs typeface="Times New Roman" charset="0"/>
            </a:endParaRPr>
          </a:p>
          <a:p>
            <a:pPr marL="342900" indent="-342900" algn="just">
              <a:buFont typeface="Arial" panose="020B0604020202020204" pitchFamily="34" charset="0"/>
              <a:buChar char="•"/>
              <a:defRPr/>
            </a:pPr>
            <a:r>
              <a:rPr lang="tr-TR" dirty="0">
                <a:solidFill>
                  <a:schemeClr val="bg2"/>
                </a:solidFill>
              </a:rPr>
              <a:t>Tanıtım harcamalarının ve markalaşma faaliyetlerinin daha fazla önem kazanması sebebiyle, bu faaliyetlere ilişkin </a:t>
            </a:r>
            <a:r>
              <a:rPr lang="tr-TR" b="1" dirty="0">
                <a:solidFill>
                  <a:srgbClr val="FF0000"/>
                </a:solidFill>
              </a:rPr>
              <a:t>destek oranları 10 puan </a:t>
            </a:r>
            <a:r>
              <a:rPr lang="tr-TR" dirty="0">
                <a:solidFill>
                  <a:schemeClr val="bg2"/>
                </a:solidFill>
              </a:rPr>
              <a:t>artırılmıştır.</a:t>
            </a:r>
          </a:p>
          <a:p>
            <a:pPr marL="342900" indent="-342900" algn="just">
              <a:buFont typeface="Arial" panose="020B0604020202020204" pitchFamily="34" charset="0"/>
              <a:buChar char="•"/>
              <a:defRPr/>
            </a:pPr>
            <a:endParaRPr lang="tr-TR" dirty="0">
              <a:solidFill>
                <a:schemeClr val="bg2"/>
              </a:solidFill>
            </a:endParaRPr>
          </a:p>
          <a:p>
            <a:pPr marL="342900" indent="-342900" algn="just">
              <a:buFont typeface="Arial" panose="020B0604020202020204" pitchFamily="34" charset="0"/>
              <a:buChar char="•"/>
              <a:defRPr/>
            </a:pPr>
            <a:r>
              <a:rPr lang="tr-TR" dirty="0">
                <a:solidFill>
                  <a:schemeClr val="bg2"/>
                </a:solidFill>
              </a:rPr>
              <a:t>Kira destek sürelerinde </a:t>
            </a:r>
            <a:r>
              <a:rPr lang="tr-TR" b="1" dirty="0">
                <a:solidFill>
                  <a:srgbClr val="FF0000"/>
                </a:solidFill>
              </a:rPr>
              <a:t>ülke esası </a:t>
            </a:r>
            <a:r>
              <a:rPr lang="tr-TR" dirty="0">
                <a:solidFill>
                  <a:schemeClr val="bg2"/>
                </a:solidFill>
              </a:rPr>
              <a:t>getirilmiştir. </a:t>
            </a:r>
          </a:p>
          <a:p>
            <a:pPr marL="342900" indent="-342900" algn="just">
              <a:buFont typeface="Arial" panose="020B0604020202020204" pitchFamily="34" charset="0"/>
              <a:buChar char="•"/>
              <a:defRPr/>
            </a:pPr>
            <a:endParaRPr lang="tr-TR" b="1" dirty="0">
              <a:solidFill>
                <a:srgbClr val="FF0000"/>
              </a:solidFill>
              <a:latin typeface="Calibri" charset="0"/>
              <a:ea typeface="ＭＳ Ｐゴシック" charset="0"/>
              <a:cs typeface="Times New Roman" charset="0"/>
            </a:endParaRPr>
          </a:p>
          <a:p>
            <a:pPr marL="342900" indent="-342900" algn="just">
              <a:buFont typeface="Arial" panose="020B0604020202020204" pitchFamily="34" charset="0"/>
              <a:buChar char="•"/>
              <a:defRPr/>
            </a:pPr>
            <a:r>
              <a:rPr lang="tr-TR" dirty="0">
                <a:solidFill>
                  <a:schemeClr val="bg2"/>
                </a:solidFill>
              </a:rPr>
              <a:t>Şirketlerin birim kira desteğinde var olan bildirim yükümlülüğüne ilişkin yaptırım hakkaniyetli hale getirilmiştir. </a:t>
            </a:r>
            <a:r>
              <a:rPr lang="tr-TR" b="1" dirty="0">
                <a:solidFill>
                  <a:srgbClr val="FF0000"/>
                </a:solidFill>
              </a:rPr>
              <a:t>(31 Ekim 2017 Tarihli ve 30226 Sayılı Resmî </a:t>
            </a:r>
            <a:r>
              <a:rPr lang="tr-TR" b="1" dirty="0" err="1">
                <a:solidFill>
                  <a:srgbClr val="FF0000"/>
                </a:solidFill>
              </a:rPr>
              <a:t>Gazete'de</a:t>
            </a:r>
            <a:r>
              <a:rPr lang="tr-TR" b="1" dirty="0">
                <a:solidFill>
                  <a:srgbClr val="FF0000"/>
                </a:solidFill>
              </a:rPr>
              <a:t> yayımlanarak yürürlüğe girmiştir.)</a:t>
            </a:r>
          </a:p>
          <a:p>
            <a:pPr algn="just">
              <a:defRPr/>
            </a:pPr>
            <a:endParaRPr lang="tr-TR" dirty="0"/>
          </a:p>
          <a:p>
            <a:pPr marL="342900" indent="-342900" algn="just">
              <a:buFont typeface="Arial" panose="020B0604020202020204" pitchFamily="34" charset="0"/>
              <a:buChar char="•"/>
              <a:defRPr/>
            </a:pPr>
            <a:r>
              <a:rPr lang="tr-TR" dirty="0">
                <a:solidFill>
                  <a:schemeClr val="bg2"/>
                </a:solidFill>
              </a:rPr>
              <a:t>Kiralama yerine satın alma yöntemini tercih eden firmalarımız için İpotekli satış (</a:t>
            </a:r>
            <a:r>
              <a:rPr lang="tr-TR" dirty="0" err="1">
                <a:solidFill>
                  <a:schemeClr val="bg2"/>
                </a:solidFill>
              </a:rPr>
              <a:t>mortgage</a:t>
            </a:r>
            <a:r>
              <a:rPr lang="tr-TR" dirty="0">
                <a:solidFill>
                  <a:schemeClr val="bg2"/>
                </a:solidFill>
              </a:rPr>
              <a:t>) ile birim satın alınmasına kira desteği süresince, kira destek oranları çerçevesinde ve kira rayici ile aynı tutarda destek verilecektir.</a:t>
            </a:r>
            <a:r>
              <a:rPr lang="tr-TR" b="1" dirty="0">
                <a:solidFill>
                  <a:schemeClr val="bg2"/>
                </a:solidFill>
              </a:rPr>
              <a:t> </a:t>
            </a:r>
            <a:r>
              <a:rPr lang="tr-TR" b="1" dirty="0">
                <a:solidFill>
                  <a:srgbClr val="FF0000"/>
                </a:solidFill>
              </a:rPr>
              <a:t>(31 Ekim 2017 Tarihli ve 30226 Sayılı Resmî </a:t>
            </a:r>
            <a:r>
              <a:rPr lang="tr-TR" b="1" dirty="0" err="1">
                <a:solidFill>
                  <a:srgbClr val="FF0000"/>
                </a:solidFill>
              </a:rPr>
              <a:t>Gazete'de</a:t>
            </a:r>
            <a:r>
              <a:rPr lang="tr-TR" b="1" dirty="0">
                <a:solidFill>
                  <a:srgbClr val="FF0000"/>
                </a:solidFill>
              </a:rPr>
              <a:t> yayımlanarak yürürlüğe girmiştir.)</a:t>
            </a:r>
            <a:endParaRPr lang="tr-TR" b="1" dirty="0">
              <a:solidFill>
                <a:srgbClr val="FF0000"/>
              </a:solidFill>
              <a:latin typeface="Calibri" charset="0"/>
              <a:ea typeface="ＭＳ Ｐゴシック" charset="0"/>
              <a:cs typeface="Times New Roman" charset="0"/>
            </a:endParaRPr>
          </a:p>
          <a:p>
            <a:pPr marL="342900" indent="-342900" algn="just">
              <a:buFont typeface="Arial" panose="020B0604020202020204" pitchFamily="34" charset="0"/>
              <a:buChar char="•"/>
              <a:defRPr/>
            </a:pPr>
            <a:endParaRPr lang="tr-TR" b="1" dirty="0">
              <a:solidFill>
                <a:srgbClr val="FF0000"/>
              </a:solidFill>
              <a:latin typeface="Calibri" charset="0"/>
              <a:ea typeface="ＭＳ Ｐゴシック" charset="0"/>
              <a:cs typeface="Times New Roman" charset="0"/>
            </a:endParaRPr>
          </a:p>
          <a:p>
            <a:pPr marL="342900" indent="-342900" algn="just">
              <a:buFont typeface="Arial" panose="020B0604020202020204" pitchFamily="34" charset="0"/>
              <a:buChar char="•"/>
              <a:defRPr/>
            </a:pPr>
            <a:endParaRPr lang="tr-TR" sz="2800" b="1" dirty="0">
              <a:solidFill>
                <a:srgbClr val="FF0000"/>
              </a:solidFill>
              <a:latin typeface="Calibri" charset="0"/>
              <a:ea typeface="ＭＳ Ｐゴシック" charset="0"/>
              <a:cs typeface="Times New Roman" charset="0"/>
            </a:endParaRPr>
          </a:p>
          <a:p>
            <a:pPr algn="just">
              <a:defRPr/>
            </a:pPr>
            <a:endParaRPr lang="tr-TR" sz="2800" b="1" dirty="0">
              <a:solidFill>
                <a:srgbClr val="FF0000"/>
              </a:solidFill>
              <a:latin typeface="Calibri" charset="0"/>
              <a:ea typeface="ＭＳ Ｐゴシック" charset="0"/>
              <a:cs typeface="Times New Roman" charset="0"/>
            </a:endParaRPr>
          </a:p>
          <a:p>
            <a:pPr marL="342900" indent="-342900" algn="just">
              <a:buFont typeface="Wingdings" panose="05000000000000000000" pitchFamily="2" charset="2"/>
              <a:buChar char="Ø"/>
              <a:defRPr/>
            </a:pPr>
            <a:endParaRPr lang="tr-TR" sz="2400" dirty="0">
              <a:solidFill>
                <a:srgbClr val="000000"/>
              </a:solidFill>
              <a:latin typeface="Calibri" charset="0"/>
              <a:ea typeface="ＭＳ Ｐゴシック" charset="0"/>
              <a:cs typeface="Times New Roman" charset="0"/>
            </a:endParaRPr>
          </a:p>
        </p:txBody>
      </p:sp>
      <p:sp>
        <p:nvSpPr>
          <p:cNvPr id="4" name="Unvan 1"/>
          <p:cNvSpPr txBox="1">
            <a:spLocks/>
          </p:cNvSpPr>
          <p:nvPr/>
        </p:nvSpPr>
        <p:spPr>
          <a:xfrm>
            <a:off x="1631505" y="287860"/>
            <a:ext cx="9036496" cy="476844"/>
          </a:xfrm>
          <a:prstGeom prst="rect">
            <a:avLst/>
          </a:prstGeom>
        </p:spPr>
        <p:txBody>
          <a:bodyPr>
            <a:noAutofit/>
          </a:bodyPr>
          <a:lstStyle>
            <a:lvl1pPr algn="ctr" defTabSz="457200" rtl="0" eaLnBrk="1" latinLnBrk="0" hangingPunct="1">
              <a:spcBef>
                <a:spcPct val="0"/>
              </a:spcBef>
              <a:buNone/>
              <a:defRPr sz="4200" b="1" i="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tr-TR" altLang="tr-TR" sz="2400" dirty="0" smtClean="0">
                <a:solidFill>
                  <a:prstClr val="white"/>
                </a:solidFill>
              </a:rPr>
              <a:t>YURT DIŞI BİRİM, MARKA VE TANITIM DESTEĞİ - YENİLİKLER</a:t>
            </a:r>
            <a:endParaRPr lang="tr-TR" altLang="tr-TR" sz="2400" dirty="0">
              <a:solidFill>
                <a:prstClr val="white"/>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ayt Numarası Yer Tutucusu 5"/>
          <p:cNvSpPr>
            <a:spLocks noGrp="1"/>
          </p:cNvSpPr>
          <p:nvPr>
            <p:ph type="sldNum" sz="quarter" idx="12"/>
          </p:nvPr>
        </p:nvSpPr>
        <p:spPr/>
        <p:txBody>
          <a:bodyPr/>
          <a:lstStyle/>
          <a:p>
            <a:fld id="{D57F1E4F-1CFF-5643-939E-02111984F565}" type="slidenum">
              <a:rPr lang="en-US" smtClean="0">
                <a:solidFill>
                  <a:srgbClr val="FFFFFF"/>
                </a:solidFill>
              </a:rPr>
              <a:pPr/>
              <a:t>15</a:t>
            </a:fld>
            <a:endParaRPr lang="en-US" dirty="0">
              <a:solidFill>
                <a:srgbClr val="FFFFFF"/>
              </a:solidFill>
            </a:endParaRPr>
          </a:p>
        </p:txBody>
      </p:sp>
    </p:spTree>
    <p:extLst>
      <p:ext uri="{BB962C8B-B14F-4D97-AF65-F5344CB8AC3E}">
        <p14:creationId xmlns:p14="http://schemas.microsoft.com/office/powerpoint/2010/main" val="1697220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1842897" y="3251651"/>
            <a:ext cx="8266113" cy="528350"/>
          </a:xfrm>
          <a:prstGeom prst="rect">
            <a:avLst/>
          </a:prstGeom>
        </p:spPr>
        <p:txBody>
          <a:bodyPr vert="horz" wrap="square" lIns="0" tIns="0" rIns="0" bIns="0" rtlCol="0">
            <a:noAutofit/>
          </a:bodyPr>
          <a:lstStyle>
            <a:defPPr>
              <a:defRPr lang="tr-TR"/>
            </a:defPPr>
            <a:lvl1pPr indent="0" algn="ctr" defTabSz="457200">
              <a:lnSpc>
                <a:spcPts val="3360"/>
              </a:lnSpc>
              <a:spcBef>
                <a:spcPts val="168"/>
              </a:spcBef>
              <a:spcAft>
                <a:spcPts val="0"/>
              </a:spcAft>
              <a:buClr>
                <a:schemeClr val="accent1"/>
              </a:buClr>
              <a:buSzPct val="80000"/>
              <a:buFont typeface="Wingdings 3" charset="2"/>
              <a:buNone/>
              <a:defRPr sz="4800" b="1" i="0" baseline="3413">
                <a:solidFill>
                  <a:srgbClr val="990000"/>
                </a:solidFill>
                <a:latin typeface="Calibri"/>
                <a:ea typeface="+mj-ea"/>
                <a:cs typeface="Calibri"/>
              </a:defRPr>
            </a:lvl1pPr>
            <a:lvl2pPr marL="742950" indent="-285750" defTabSz="457200">
              <a:spcBef>
                <a:spcPts val="1000"/>
              </a:spcBef>
              <a:spcAft>
                <a:spcPts val="0"/>
              </a:spcAft>
              <a:buClr>
                <a:schemeClr val="accent1"/>
              </a:buClr>
              <a:buSzPct val="80000"/>
              <a:buFont typeface="Wingdings 3" charset="2"/>
              <a:buChar char=""/>
              <a:defRPr b="1" i="0">
                <a:latin typeface="+mj-lt"/>
                <a:ea typeface="+mj-ea"/>
                <a:cs typeface="+mj-cs"/>
              </a:defRPr>
            </a:lvl2pPr>
            <a:lvl3pPr marL="1143000" indent="-228600" defTabSz="457200">
              <a:spcBef>
                <a:spcPts val="1000"/>
              </a:spcBef>
              <a:spcAft>
                <a:spcPts val="0"/>
              </a:spcAft>
              <a:buClr>
                <a:schemeClr val="accent1"/>
              </a:buClr>
              <a:buSzPct val="80000"/>
              <a:buFont typeface="Wingdings 3" charset="2"/>
              <a:buChar char=""/>
              <a:defRPr sz="1600" b="1" i="0">
                <a:latin typeface="+mj-lt"/>
                <a:ea typeface="+mj-ea"/>
                <a:cs typeface="+mj-cs"/>
              </a:defRPr>
            </a:lvl3pPr>
            <a:lvl4pPr marL="16002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4pPr>
            <a:lvl5pPr marL="20574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5pPr>
            <a:lvl6pPr marL="25146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6pPr>
            <a:lvl7pPr marL="29718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7pPr>
            <a:lvl8pPr marL="34290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8pPr>
            <a:lvl9pPr marL="38862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9pPr>
          </a:lstStyle>
          <a:p>
            <a:r>
              <a:rPr lang="tr-TR" dirty="0"/>
              <a:t>TÜRKİYE TİCARET </a:t>
            </a:r>
            <a:r>
              <a:rPr lang="tr-TR" dirty="0" smtClean="0"/>
              <a:t>MERKEZLERİ DESTEĞİ</a:t>
            </a:r>
            <a:endParaRPr lang="tr-TR"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4939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44" name="Metin kutusu 11"/>
          <p:cNvSpPr txBox="1">
            <a:spLocks noChangeArrowheads="1"/>
          </p:cNvSpPr>
          <p:nvPr/>
        </p:nvSpPr>
        <p:spPr bwMode="auto">
          <a:xfrm>
            <a:off x="365761" y="4707323"/>
            <a:ext cx="1030224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342900" indent="-342900">
              <a:buFont typeface="Arial" panose="020B0604020202020204" pitchFamily="34" charset="0"/>
              <a:buChar char="•"/>
            </a:pPr>
            <a:r>
              <a:rPr lang="tr-TR" altLang="tr-TR" sz="1600" b="1" dirty="0">
                <a:solidFill>
                  <a:prstClr val="black"/>
                </a:solidFill>
              </a:rPr>
              <a:t>5 Yılın Sonunda Üstün Performans Sağlayan </a:t>
            </a:r>
            <a:r>
              <a:rPr lang="tr-TR" altLang="tr-TR" sz="1600" b="1" dirty="0" err="1">
                <a:solidFill>
                  <a:prstClr val="black"/>
                </a:solidFill>
              </a:rPr>
              <a:t>TTM</a:t>
            </a:r>
            <a:r>
              <a:rPr lang="tr-TR" altLang="en-US" sz="1600" b="1" dirty="0" err="1">
                <a:solidFill>
                  <a:prstClr val="black"/>
                </a:solidFill>
              </a:rPr>
              <a:t>’</a:t>
            </a:r>
            <a:r>
              <a:rPr lang="tr-TR" altLang="tr-TR" sz="1600" b="1" dirty="0" err="1">
                <a:solidFill>
                  <a:prstClr val="black"/>
                </a:solidFill>
              </a:rPr>
              <a:t>lere</a:t>
            </a:r>
            <a:r>
              <a:rPr lang="tr-TR" altLang="tr-TR" sz="1600" b="1" dirty="0">
                <a:solidFill>
                  <a:prstClr val="black"/>
                </a:solidFill>
              </a:rPr>
              <a:t> +5 Yıl Destek</a:t>
            </a:r>
          </a:p>
        </p:txBody>
      </p:sp>
      <p:sp>
        <p:nvSpPr>
          <p:cNvPr id="8" name="Title 2"/>
          <p:cNvSpPr>
            <a:spLocks/>
          </p:cNvSpPr>
          <p:nvPr/>
        </p:nvSpPr>
        <p:spPr bwMode="auto">
          <a:xfrm>
            <a:off x="1524000" y="367830"/>
            <a:ext cx="9144000" cy="468883"/>
          </a:xfrm>
          <a:prstGeom prst="rect">
            <a:avLst/>
          </a:prstGeom>
          <a:extLst/>
        </p:spPr>
        <p:txBody>
          <a:bodyPr>
            <a:noAutofit/>
          </a:bodyPr>
          <a:lstStyle/>
          <a:p>
            <a:pPr algn="ctr" defTabSz="457200">
              <a:spcBef>
                <a:spcPct val="0"/>
              </a:spcBef>
            </a:pPr>
            <a:r>
              <a:rPr lang="tr-TR" altLang="tr-TR" sz="2400" b="1" dirty="0">
                <a:solidFill>
                  <a:prstClr val="white"/>
                </a:solidFill>
                <a:latin typeface="+mj-lt"/>
                <a:ea typeface="+mj-ea"/>
                <a:cs typeface="+mj-cs"/>
              </a:rPr>
              <a:t> TÜRKİYE TİCARET MERKEZLERİ DESTEĞİ</a:t>
            </a:r>
          </a:p>
        </p:txBody>
      </p:sp>
      <p:sp>
        <p:nvSpPr>
          <p:cNvPr id="9" name="Metin kutusu 11"/>
          <p:cNvSpPr txBox="1">
            <a:spLocks noChangeArrowheads="1"/>
          </p:cNvSpPr>
          <p:nvPr/>
        </p:nvSpPr>
        <p:spPr bwMode="auto">
          <a:xfrm>
            <a:off x="365762" y="5053109"/>
            <a:ext cx="1030224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342900" indent="-342900">
              <a:buFont typeface="Arial" panose="020B0604020202020204" pitchFamily="34" charset="0"/>
              <a:buChar char="•"/>
            </a:pPr>
            <a:r>
              <a:rPr lang="tr-TR" altLang="tr-TR" sz="1600" b="1" dirty="0">
                <a:solidFill>
                  <a:prstClr val="black"/>
                </a:solidFill>
              </a:rPr>
              <a:t>Hedef ve Öncelikli Ülkelerde + 15 puan</a:t>
            </a:r>
          </a:p>
        </p:txBody>
      </p:sp>
      <p:graphicFrame>
        <p:nvGraphicFramePr>
          <p:cNvPr id="13" name="Tablo 2"/>
          <p:cNvGraphicFramePr>
            <a:graphicFrameLocks noGrp="1"/>
          </p:cNvGraphicFramePr>
          <p:nvPr>
            <p:extLst/>
          </p:nvPr>
        </p:nvGraphicFramePr>
        <p:xfrm>
          <a:off x="1708873" y="1209238"/>
          <a:ext cx="8923631" cy="3443530"/>
        </p:xfrm>
        <a:graphic>
          <a:graphicData uri="http://schemas.openxmlformats.org/drawingml/2006/table">
            <a:tbl>
              <a:tblPr>
                <a:tableStyleId>{284E427A-3D55-4303-BF80-6455036E1DE7}</a:tableStyleId>
              </a:tblPr>
              <a:tblGrid>
                <a:gridCol w="2522665">
                  <a:extLst>
                    <a:ext uri="{9D8B030D-6E8A-4147-A177-3AD203B41FA5}">
                      <a16:colId xmlns:a16="http://schemas.microsoft.com/office/drawing/2014/main" xmlns="" val="20000"/>
                    </a:ext>
                  </a:extLst>
                </a:gridCol>
                <a:gridCol w="1972882">
                  <a:extLst>
                    <a:ext uri="{9D8B030D-6E8A-4147-A177-3AD203B41FA5}">
                      <a16:colId xmlns:a16="http://schemas.microsoft.com/office/drawing/2014/main" xmlns="" val="20001"/>
                    </a:ext>
                  </a:extLst>
                </a:gridCol>
                <a:gridCol w="1324745">
                  <a:extLst>
                    <a:ext uri="{9D8B030D-6E8A-4147-A177-3AD203B41FA5}">
                      <a16:colId xmlns:a16="http://schemas.microsoft.com/office/drawing/2014/main" xmlns="" val="20002"/>
                    </a:ext>
                  </a:extLst>
                </a:gridCol>
                <a:gridCol w="1570069">
                  <a:extLst>
                    <a:ext uri="{9D8B030D-6E8A-4147-A177-3AD203B41FA5}">
                      <a16:colId xmlns:a16="http://schemas.microsoft.com/office/drawing/2014/main" xmlns="" val="20003"/>
                    </a:ext>
                  </a:extLst>
                </a:gridCol>
                <a:gridCol w="1533270">
                  <a:extLst>
                    <a:ext uri="{9D8B030D-6E8A-4147-A177-3AD203B41FA5}">
                      <a16:colId xmlns:a16="http://schemas.microsoft.com/office/drawing/2014/main" xmlns="" val="20004"/>
                    </a:ext>
                  </a:extLst>
                </a:gridCol>
              </a:tblGrid>
              <a:tr h="495339">
                <a:tc>
                  <a:txBody>
                    <a:bodyPr/>
                    <a:lstStyle/>
                    <a:p>
                      <a:pPr algn="ctr" rtl="0" fontAlgn="ctr"/>
                      <a:r>
                        <a:rPr lang="tr-TR" sz="1800" b="1" u="none" strike="noStrike" dirty="0">
                          <a:solidFill>
                            <a:schemeClr val="bg2"/>
                          </a:solidFill>
                          <a:effectLst/>
                        </a:rPr>
                        <a:t>Destek Kalemi</a:t>
                      </a:r>
                      <a:endParaRPr lang="tr-TR" sz="18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a:txBody>
                    <a:bodyPr/>
                    <a:lstStyle/>
                    <a:p>
                      <a:pPr algn="ctr" rtl="0" fontAlgn="ctr"/>
                      <a:r>
                        <a:rPr lang="tr-TR" sz="1800" b="1" u="none" strike="noStrike" dirty="0">
                          <a:solidFill>
                            <a:schemeClr val="bg2"/>
                          </a:solidFill>
                          <a:effectLst/>
                        </a:rPr>
                        <a:t>Destek Oranı % </a:t>
                      </a:r>
                      <a:endParaRPr lang="tr-TR" sz="18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a:txBody>
                    <a:bodyPr/>
                    <a:lstStyle/>
                    <a:p>
                      <a:pPr algn="ctr" rtl="0" fontAlgn="ctr"/>
                      <a:r>
                        <a:rPr lang="tr-TR" sz="1800" b="1" u="none" strike="noStrike" dirty="0">
                          <a:solidFill>
                            <a:schemeClr val="bg2"/>
                          </a:solidFill>
                          <a:effectLst/>
                        </a:rPr>
                        <a:t>Destek Limiti</a:t>
                      </a:r>
                      <a:endParaRPr lang="tr-TR" sz="18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a:txBody>
                    <a:bodyPr/>
                    <a:lstStyle/>
                    <a:p>
                      <a:pPr algn="ctr" rtl="0" fontAlgn="ctr"/>
                      <a:r>
                        <a:rPr lang="tr-TR" sz="1800" b="1" u="none" strike="noStrike" dirty="0">
                          <a:solidFill>
                            <a:schemeClr val="bg2"/>
                          </a:solidFill>
                          <a:effectLst/>
                        </a:rPr>
                        <a:t>Süre/Adet</a:t>
                      </a:r>
                      <a:endParaRPr lang="tr-TR" sz="18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a:txBody>
                    <a:bodyPr/>
                    <a:lstStyle/>
                    <a:p>
                      <a:pPr algn="ctr" rtl="0" fontAlgn="ctr"/>
                      <a:r>
                        <a:rPr lang="tr-TR" sz="1800" b="1" u="none" strike="noStrike" dirty="0">
                          <a:solidFill>
                            <a:schemeClr val="bg2"/>
                          </a:solidFill>
                          <a:effectLst/>
                        </a:rPr>
                        <a:t>Faydalanıcı</a:t>
                      </a:r>
                      <a:endParaRPr lang="tr-TR" sz="18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extLst>
                  <a:ext uri="{0D108BD9-81ED-4DB2-BD59-A6C34878D82A}">
                    <a16:rowId xmlns:a16="http://schemas.microsoft.com/office/drawing/2014/main" xmlns="" val="10001"/>
                  </a:ext>
                </a:extLst>
              </a:tr>
              <a:tr h="657940">
                <a:tc>
                  <a:txBody>
                    <a:bodyPr/>
                    <a:lstStyle/>
                    <a:p>
                      <a:pPr algn="l" rtl="0" fontAlgn="ctr"/>
                      <a:r>
                        <a:rPr lang="tr-TR" sz="1800" b="1" u="none" strike="noStrike" dirty="0">
                          <a:solidFill>
                            <a:schemeClr val="bg2"/>
                          </a:solidFill>
                          <a:effectLst/>
                        </a:rPr>
                        <a:t>Satın Alma</a:t>
                      </a:r>
                      <a:endParaRPr lang="tr-TR" sz="18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rowSpan="5">
                  <a:txBody>
                    <a:bodyPr/>
                    <a:lstStyle/>
                    <a:p>
                      <a:pPr algn="ctr" rtl="0" fontAlgn="ctr"/>
                      <a:r>
                        <a:rPr lang="tr-TR" sz="1600" u="none" strike="noStrike" dirty="0">
                          <a:solidFill>
                            <a:schemeClr val="bg2"/>
                          </a:solidFill>
                          <a:effectLst/>
                        </a:rPr>
                        <a:t>60%</a:t>
                      </a:r>
                      <a:endParaRPr lang="tr-TR" sz="16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a:txBody>
                    <a:bodyPr/>
                    <a:lstStyle/>
                    <a:p>
                      <a:pPr algn="ctr" rtl="0" fontAlgn="ctr"/>
                      <a:r>
                        <a:rPr lang="tr-TR" sz="1600" u="none" strike="noStrike" dirty="0">
                          <a:solidFill>
                            <a:schemeClr val="bg2"/>
                          </a:solidFill>
                          <a:effectLst/>
                        </a:rPr>
                        <a:t>6.000.000 $ (bir defaya mahsus)</a:t>
                      </a:r>
                      <a:endParaRPr lang="tr-TR" sz="16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a:txBody>
                    <a:bodyPr/>
                    <a:lstStyle/>
                    <a:p>
                      <a:pPr algn="ctr" rtl="0" fontAlgn="ctr"/>
                      <a:r>
                        <a:rPr lang="tr-TR" sz="1400" u="none" strike="noStrike" dirty="0">
                          <a:solidFill>
                            <a:schemeClr val="bg2"/>
                          </a:solidFill>
                          <a:effectLst/>
                        </a:rPr>
                        <a:t>-</a:t>
                      </a:r>
                      <a:endParaRPr lang="tr-TR" sz="14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rowSpan="5">
                  <a:txBody>
                    <a:bodyPr/>
                    <a:lstStyle/>
                    <a:p>
                      <a:pPr algn="ctr" rtl="0" fontAlgn="ctr"/>
                      <a:r>
                        <a:rPr lang="tr-TR" sz="1600" u="none" strike="noStrike" dirty="0">
                          <a:solidFill>
                            <a:schemeClr val="bg2"/>
                          </a:solidFill>
                          <a:effectLst/>
                        </a:rPr>
                        <a:t>İşbirliği Kuruluşları </a:t>
                      </a:r>
                      <a:endParaRPr lang="tr-TR" sz="16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extLst>
                  <a:ext uri="{0D108BD9-81ED-4DB2-BD59-A6C34878D82A}">
                    <a16:rowId xmlns:a16="http://schemas.microsoft.com/office/drawing/2014/main" xmlns="" val="10002"/>
                  </a:ext>
                </a:extLst>
              </a:tr>
              <a:tr h="657940">
                <a:tc>
                  <a:txBody>
                    <a:bodyPr/>
                    <a:lstStyle/>
                    <a:p>
                      <a:pPr algn="l" rtl="0" fontAlgn="ctr"/>
                      <a:r>
                        <a:rPr lang="tr-TR" sz="1800" b="1" u="none" strike="noStrike" dirty="0">
                          <a:solidFill>
                            <a:schemeClr val="bg2"/>
                          </a:solidFill>
                          <a:effectLst/>
                        </a:rPr>
                        <a:t>Kurulum/Dekorasyon</a:t>
                      </a:r>
                      <a:endParaRPr lang="tr-TR" sz="18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vMerge="1">
                  <a:txBody>
                    <a:bodyPr/>
                    <a:lstStyle/>
                    <a:p>
                      <a:endParaRPr lang="tr-TR"/>
                    </a:p>
                  </a:txBody>
                  <a:tcPr/>
                </a:tc>
                <a:tc>
                  <a:txBody>
                    <a:bodyPr/>
                    <a:lstStyle/>
                    <a:p>
                      <a:pPr algn="ctr" rtl="0" fontAlgn="ctr"/>
                      <a:r>
                        <a:rPr lang="tr-TR" sz="1600" u="none" strike="noStrike" dirty="0">
                          <a:solidFill>
                            <a:schemeClr val="bg2"/>
                          </a:solidFill>
                          <a:effectLst/>
                        </a:rPr>
                        <a:t>300.000 $ (TTM başına)</a:t>
                      </a:r>
                      <a:endParaRPr lang="tr-TR" sz="16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a:txBody>
                    <a:bodyPr/>
                    <a:lstStyle/>
                    <a:p>
                      <a:pPr algn="ctr" rtl="0" fontAlgn="ctr"/>
                      <a:r>
                        <a:rPr lang="tr-TR" sz="1400" u="none" strike="noStrike" dirty="0">
                          <a:solidFill>
                            <a:schemeClr val="bg2"/>
                          </a:solidFill>
                          <a:effectLst/>
                        </a:rPr>
                        <a:t>-</a:t>
                      </a:r>
                      <a:endParaRPr lang="tr-TR" sz="14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vMerge="1">
                  <a:txBody>
                    <a:bodyPr/>
                    <a:lstStyle/>
                    <a:p>
                      <a:endParaRPr lang="tr-TR"/>
                    </a:p>
                  </a:txBody>
                  <a:tcPr/>
                </a:tc>
                <a:extLst>
                  <a:ext uri="{0D108BD9-81ED-4DB2-BD59-A6C34878D82A}">
                    <a16:rowId xmlns:a16="http://schemas.microsoft.com/office/drawing/2014/main" xmlns="" val="10003"/>
                  </a:ext>
                </a:extLst>
              </a:tr>
              <a:tr h="441139">
                <a:tc>
                  <a:txBody>
                    <a:bodyPr/>
                    <a:lstStyle/>
                    <a:p>
                      <a:pPr algn="l" rtl="0" fontAlgn="ctr"/>
                      <a:r>
                        <a:rPr lang="tr-TR" sz="1800" b="1" u="none" strike="noStrike" dirty="0">
                          <a:solidFill>
                            <a:schemeClr val="bg2"/>
                          </a:solidFill>
                          <a:effectLst/>
                        </a:rPr>
                        <a:t>Kira</a:t>
                      </a:r>
                      <a:endParaRPr lang="tr-TR" sz="18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vMerge="1">
                  <a:txBody>
                    <a:bodyPr/>
                    <a:lstStyle/>
                    <a:p>
                      <a:endParaRPr lang="tr-TR"/>
                    </a:p>
                  </a:txBody>
                  <a:tcPr/>
                </a:tc>
                <a:tc>
                  <a:txBody>
                    <a:bodyPr/>
                    <a:lstStyle/>
                    <a:p>
                      <a:pPr algn="ctr" rtl="0" fontAlgn="ctr"/>
                      <a:r>
                        <a:rPr lang="tr-TR" sz="1600" u="none" strike="noStrike" dirty="0">
                          <a:solidFill>
                            <a:schemeClr val="bg2"/>
                          </a:solidFill>
                          <a:effectLst/>
                        </a:rPr>
                        <a:t>1.500.000 $ (yıllık)</a:t>
                      </a:r>
                      <a:endParaRPr lang="tr-TR" sz="16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rowSpan="3">
                  <a:txBody>
                    <a:bodyPr/>
                    <a:lstStyle/>
                    <a:p>
                      <a:pPr algn="ctr" rtl="0" fontAlgn="ctr"/>
                      <a:r>
                        <a:rPr lang="tr-TR" sz="1600" u="none" strike="noStrike" dirty="0">
                          <a:solidFill>
                            <a:schemeClr val="bg2"/>
                          </a:solidFill>
                          <a:effectLst/>
                        </a:rPr>
                        <a:t>5 Yıl</a:t>
                      </a:r>
                      <a:endParaRPr lang="tr-TR" sz="16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vMerge="1">
                  <a:txBody>
                    <a:bodyPr/>
                    <a:lstStyle/>
                    <a:p>
                      <a:endParaRPr lang="tr-TR"/>
                    </a:p>
                  </a:txBody>
                  <a:tcPr/>
                </a:tc>
                <a:extLst>
                  <a:ext uri="{0D108BD9-81ED-4DB2-BD59-A6C34878D82A}">
                    <a16:rowId xmlns:a16="http://schemas.microsoft.com/office/drawing/2014/main" xmlns="" val="10004"/>
                  </a:ext>
                </a:extLst>
              </a:tr>
              <a:tr h="441139">
                <a:tc>
                  <a:txBody>
                    <a:bodyPr/>
                    <a:lstStyle/>
                    <a:p>
                      <a:pPr algn="l" rtl="0" fontAlgn="ctr"/>
                      <a:r>
                        <a:rPr lang="tr-TR" sz="1800" b="1" u="none" strike="noStrike" dirty="0">
                          <a:solidFill>
                            <a:schemeClr val="bg2"/>
                          </a:solidFill>
                          <a:effectLst/>
                        </a:rPr>
                        <a:t>İstihdam</a:t>
                      </a:r>
                      <a:endParaRPr lang="tr-TR" sz="18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vMerge="1">
                  <a:txBody>
                    <a:bodyPr/>
                    <a:lstStyle/>
                    <a:p>
                      <a:endParaRPr lang="tr-TR"/>
                    </a:p>
                  </a:txBody>
                  <a:tcPr/>
                </a:tc>
                <a:tc>
                  <a:txBody>
                    <a:bodyPr/>
                    <a:lstStyle/>
                    <a:p>
                      <a:pPr algn="ctr" rtl="0" fontAlgn="ctr"/>
                      <a:r>
                        <a:rPr lang="tr-TR" sz="1600" u="none" strike="noStrike" dirty="0">
                          <a:solidFill>
                            <a:schemeClr val="bg2"/>
                          </a:solidFill>
                          <a:effectLst/>
                        </a:rPr>
                        <a:t>500.000 $ (10 kişi yıllık)</a:t>
                      </a:r>
                      <a:endParaRPr lang="tr-TR" sz="16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5"/>
                  </a:ext>
                </a:extLst>
              </a:tr>
              <a:tr h="441139">
                <a:tc>
                  <a:txBody>
                    <a:bodyPr/>
                    <a:lstStyle/>
                    <a:p>
                      <a:pPr algn="l" rtl="0" fontAlgn="ctr"/>
                      <a:r>
                        <a:rPr lang="tr-TR" sz="1800" b="1" u="none" strike="noStrike" dirty="0">
                          <a:solidFill>
                            <a:schemeClr val="bg2"/>
                          </a:solidFill>
                          <a:effectLst/>
                        </a:rPr>
                        <a:t>Tanıtım</a:t>
                      </a:r>
                      <a:endParaRPr lang="tr-TR" sz="18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vMerge="1">
                  <a:txBody>
                    <a:bodyPr/>
                    <a:lstStyle/>
                    <a:p>
                      <a:endParaRPr lang="tr-TR"/>
                    </a:p>
                  </a:txBody>
                  <a:tcPr/>
                </a:tc>
                <a:tc>
                  <a:txBody>
                    <a:bodyPr/>
                    <a:lstStyle/>
                    <a:p>
                      <a:pPr algn="ctr" rtl="0" fontAlgn="ctr"/>
                      <a:r>
                        <a:rPr lang="tr-TR" sz="1600" u="none" strike="noStrike" dirty="0">
                          <a:solidFill>
                            <a:schemeClr val="bg2"/>
                          </a:solidFill>
                          <a:effectLst/>
                        </a:rPr>
                        <a:t>300.000 $ (yıllık)</a:t>
                      </a:r>
                      <a:endParaRPr lang="tr-TR" sz="1600" b="1" i="0" u="none" strike="noStrike" dirty="0">
                        <a:solidFill>
                          <a:schemeClr val="bg2"/>
                        </a:solidFill>
                        <a:effectLst/>
                        <a:latin typeface="Calibri" panose="020F0502020204030204" pitchFamily="34" charset="0"/>
                      </a:endParaRPr>
                    </a:p>
                  </a:txBody>
                  <a:tcPr marL="8478" marR="8478" marT="8478" marB="0" anchor="ctr">
                    <a:solidFill>
                      <a:schemeClr val="bg1">
                        <a:lumMod val="20000"/>
                        <a:lumOff val="80000"/>
                        <a:alpha val="25000"/>
                      </a:schemeClr>
                    </a:solidFill>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6"/>
                  </a:ext>
                </a:extLst>
              </a:tr>
            </a:tbl>
          </a:graphicData>
        </a:graphic>
      </p:graphicFrame>
      <p:sp>
        <p:nvSpPr>
          <p:cNvPr id="11" name="Metin kutusu 10"/>
          <p:cNvSpPr txBox="1"/>
          <p:nvPr/>
        </p:nvSpPr>
        <p:spPr>
          <a:xfrm>
            <a:off x="200809" y="5359263"/>
            <a:ext cx="11790381" cy="769441"/>
          </a:xfrm>
          <a:prstGeom prst="rect">
            <a:avLst/>
          </a:prstGeom>
          <a:noFill/>
        </p:spPr>
        <p:txBody>
          <a:bodyPr wrap="square" rtlCol="0">
            <a:spAutoFit/>
          </a:bodyPr>
          <a:lstStyle/>
          <a:p>
            <a:pPr algn="just">
              <a:defRPr/>
            </a:pPr>
            <a:r>
              <a:rPr lang="tr-TR" sz="2200" b="1" i="1" dirty="0">
                <a:solidFill>
                  <a:srgbClr val="FF0000"/>
                </a:solidFill>
                <a:latin typeface="Calibri" charset="0"/>
                <a:ea typeface="ＭＳ Ｐゴシック" charset="0"/>
                <a:cs typeface="Times New Roman" charset="0"/>
              </a:rPr>
              <a:t>TİM’in yanı sıra TOBB’unda TİM’le aynı statüde TTM açabilmesine yönelik mevzuat değişikliği 31 Ekim 2017 Tarihli ve 30226 Sayılı Resmî </a:t>
            </a:r>
            <a:r>
              <a:rPr lang="tr-TR" sz="2200" b="1" i="1" dirty="0" err="1">
                <a:solidFill>
                  <a:srgbClr val="FF0000"/>
                </a:solidFill>
                <a:latin typeface="Calibri" charset="0"/>
                <a:ea typeface="ＭＳ Ｐゴシック" charset="0"/>
                <a:cs typeface="Times New Roman" charset="0"/>
              </a:rPr>
              <a:t>Gazete'de</a:t>
            </a:r>
            <a:r>
              <a:rPr lang="tr-TR" sz="2200" b="1" i="1" dirty="0">
                <a:solidFill>
                  <a:srgbClr val="FF0000"/>
                </a:solidFill>
                <a:latin typeface="Calibri" charset="0"/>
                <a:ea typeface="ＭＳ Ｐゴシック" charset="0"/>
                <a:cs typeface="Times New Roman" charset="0"/>
              </a:rPr>
              <a:t> yayımlanarak yürürlüğe girmiştir.</a:t>
            </a:r>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ayt Numarası Yer Tutucusu 2"/>
          <p:cNvSpPr>
            <a:spLocks noGrp="1"/>
          </p:cNvSpPr>
          <p:nvPr>
            <p:ph type="sldNum" sz="quarter" idx="12"/>
          </p:nvPr>
        </p:nvSpPr>
        <p:spPr/>
        <p:txBody>
          <a:bodyPr/>
          <a:lstStyle/>
          <a:p>
            <a:fld id="{D57F1E4F-1CFF-5643-939E-02111984F565}" type="slidenum">
              <a:rPr lang="en-US" smtClean="0">
                <a:solidFill>
                  <a:srgbClr val="FFFFFF"/>
                </a:solidFill>
              </a:rPr>
              <a:pPr/>
              <a:t>17</a:t>
            </a:fld>
            <a:endParaRPr lang="en-US" dirty="0">
              <a:solidFill>
                <a:srgbClr val="FFFFFF"/>
              </a:solidFill>
            </a:endParaRPr>
          </a:p>
        </p:txBody>
      </p:sp>
    </p:spTree>
    <p:extLst>
      <p:ext uri="{BB962C8B-B14F-4D97-AF65-F5344CB8AC3E}">
        <p14:creationId xmlns:p14="http://schemas.microsoft.com/office/powerpoint/2010/main" val="2647101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1919083011"/>
              </p:ext>
            </p:extLst>
          </p:nvPr>
        </p:nvGraphicFramePr>
        <p:xfrm>
          <a:off x="1572268" y="1243700"/>
          <a:ext cx="8484434" cy="483735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828145">
                  <a:extLst>
                    <a:ext uri="{9D8B030D-6E8A-4147-A177-3AD203B41FA5}">
                      <a16:colId xmlns:a16="http://schemas.microsoft.com/office/drawing/2014/main" xmlns="" val="20000"/>
                    </a:ext>
                  </a:extLst>
                </a:gridCol>
                <a:gridCol w="1186823">
                  <a:extLst>
                    <a:ext uri="{9D8B030D-6E8A-4147-A177-3AD203B41FA5}">
                      <a16:colId xmlns:a16="http://schemas.microsoft.com/office/drawing/2014/main" xmlns="" val="20001"/>
                    </a:ext>
                  </a:extLst>
                </a:gridCol>
                <a:gridCol w="4469466">
                  <a:extLst>
                    <a:ext uri="{9D8B030D-6E8A-4147-A177-3AD203B41FA5}">
                      <a16:colId xmlns:a16="http://schemas.microsoft.com/office/drawing/2014/main" xmlns="" val="20002"/>
                    </a:ext>
                  </a:extLst>
                </a:gridCol>
              </a:tblGrid>
              <a:tr h="629328">
                <a:tc>
                  <a:txBody>
                    <a:bodyPr/>
                    <a:lstStyle/>
                    <a:p>
                      <a:pPr algn="l"/>
                      <a:r>
                        <a:rPr lang="tr-TR" sz="1600" dirty="0" smtClean="0">
                          <a:solidFill>
                            <a:schemeClr val="bg2"/>
                          </a:solidFill>
                          <a:effectLst>
                            <a:outerShdw blurRad="38100" dist="38100" dir="2700000" algn="tl">
                              <a:srgbClr val="000000">
                                <a:alpha val="43137"/>
                              </a:srgbClr>
                            </a:outerShdw>
                          </a:effectLst>
                        </a:rPr>
                        <a:t>ŞEHİR/ÜLKE</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algn="ctr"/>
                      <a:r>
                        <a:rPr lang="tr-TR" sz="1600" dirty="0" smtClean="0">
                          <a:solidFill>
                            <a:schemeClr val="bg2"/>
                          </a:solidFill>
                          <a:effectLst>
                            <a:outerShdw blurRad="38100" dist="38100" dir="2700000" algn="tl">
                              <a:srgbClr val="000000">
                                <a:alpha val="43137"/>
                              </a:srgbClr>
                            </a:outerShdw>
                          </a:effectLst>
                        </a:rPr>
                        <a:t>TTM </a:t>
                      </a:r>
                    </a:p>
                    <a:p>
                      <a:pPr algn="ctr"/>
                      <a:r>
                        <a:rPr lang="tr-TR" sz="1600" dirty="0" smtClean="0">
                          <a:solidFill>
                            <a:schemeClr val="bg2"/>
                          </a:solidFill>
                          <a:effectLst>
                            <a:outerShdw blurRad="38100" dist="38100" dir="2700000" algn="tl">
                              <a:srgbClr val="000000">
                                <a:alpha val="43137"/>
                              </a:srgbClr>
                            </a:outerShdw>
                          </a:effectLst>
                        </a:rPr>
                        <a:t>SAYISI</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marL="0" indent="0" algn="l">
                        <a:buFont typeface="Arial" panose="020B0604020202020204" pitchFamily="34" charset="0"/>
                        <a:buNone/>
                      </a:pPr>
                      <a:r>
                        <a:rPr lang="tr-TR" sz="1600" dirty="0" smtClean="0">
                          <a:solidFill>
                            <a:schemeClr val="bg2"/>
                          </a:solidFill>
                          <a:effectLst>
                            <a:outerShdw blurRad="38100" dist="38100" dir="2700000" algn="tl">
                              <a:srgbClr val="000000">
                                <a:alpha val="43137"/>
                              </a:srgbClr>
                            </a:outerShdw>
                          </a:effectLst>
                        </a:rPr>
                        <a:t>                TTM SEKTÖRÜ</a:t>
                      </a:r>
                      <a:endParaRPr lang="tr-TR" sz="1600" b="1" dirty="0" smtClean="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extLst>
                  <a:ext uri="{0D108BD9-81ED-4DB2-BD59-A6C34878D82A}">
                    <a16:rowId xmlns:a16="http://schemas.microsoft.com/office/drawing/2014/main" xmlns="" val="10000"/>
                  </a:ext>
                </a:extLst>
              </a:tr>
              <a:tr h="629328">
                <a:tc>
                  <a:txBody>
                    <a:bodyPr/>
                    <a:lstStyle/>
                    <a:p>
                      <a:r>
                        <a:rPr lang="tr-TR" sz="1600" dirty="0" smtClean="0">
                          <a:solidFill>
                            <a:schemeClr val="bg2"/>
                          </a:solidFill>
                          <a:effectLst>
                            <a:outerShdw blurRad="38100" dist="38100" dir="2700000" algn="tl">
                              <a:srgbClr val="000000">
                                <a:alpha val="43137"/>
                              </a:srgbClr>
                            </a:outerShdw>
                          </a:effectLst>
                        </a:rPr>
                        <a:t>TAHRAN/İRAN</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algn="ctr"/>
                      <a:r>
                        <a:rPr lang="tr-TR" sz="1600" dirty="0" smtClean="0">
                          <a:solidFill>
                            <a:schemeClr val="bg2"/>
                          </a:solidFill>
                          <a:effectLst>
                            <a:outerShdw blurRad="38100" dist="38100" dir="2700000" algn="tl">
                              <a:srgbClr val="000000">
                                <a:alpha val="43137"/>
                              </a:srgbClr>
                            </a:outerShdw>
                          </a:effectLst>
                        </a:rPr>
                        <a:t>4</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marL="285750" indent="-285750">
                        <a:buFont typeface="Arial" panose="020B0604020202020204" pitchFamily="34" charset="0"/>
                        <a:buChar char="•"/>
                      </a:pPr>
                      <a:r>
                        <a:rPr lang="tr-TR" sz="1600" dirty="0" smtClean="0">
                          <a:solidFill>
                            <a:schemeClr val="bg2"/>
                          </a:solidFill>
                          <a:effectLst>
                            <a:outerShdw blurRad="38100" dist="38100" dir="2700000" algn="tl">
                              <a:srgbClr val="000000">
                                <a:alpha val="43137"/>
                              </a:srgbClr>
                            </a:outerShdw>
                          </a:effectLst>
                        </a:rPr>
                        <a:t>Tekstil ve Hammaddeleri</a:t>
                      </a:r>
                    </a:p>
                    <a:p>
                      <a:pPr marL="285750" indent="-285750">
                        <a:buFont typeface="Arial" panose="020B0604020202020204" pitchFamily="34" charset="0"/>
                        <a:buChar char="•"/>
                      </a:pPr>
                      <a:r>
                        <a:rPr lang="tr-TR" sz="1600" dirty="0" smtClean="0">
                          <a:solidFill>
                            <a:schemeClr val="bg2"/>
                          </a:solidFill>
                          <a:effectLst>
                            <a:outerShdw blurRad="38100" dist="38100" dir="2700000" algn="tl">
                              <a:srgbClr val="000000">
                                <a:alpha val="43137"/>
                              </a:srgbClr>
                            </a:outerShdw>
                          </a:effectLst>
                        </a:rPr>
                        <a:t>Mobilya</a:t>
                      </a:r>
                    </a:p>
                    <a:p>
                      <a:pPr marL="285750" indent="-285750">
                        <a:buFont typeface="Arial" panose="020B0604020202020204" pitchFamily="34" charset="0"/>
                        <a:buChar char="•"/>
                      </a:pPr>
                      <a:r>
                        <a:rPr lang="tr-TR" sz="1600" dirty="0" smtClean="0">
                          <a:solidFill>
                            <a:schemeClr val="bg2"/>
                          </a:solidFill>
                          <a:effectLst>
                            <a:outerShdw blurRad="38100" dist="38100" dir="2700000" algn="tl">
                              <a:srgbClr val="000000">
                                <a:alpha val="43137"/>
                              </a:srgbClr>
                            </a:outerShdw>
                          </a:effectLst>
                        </a:rPr>
                        <a:t>Hazır</a:t>
                      </a:r>
                      <a:r>
                        <a:rPr lang="tr-TR" sz="1600" baseline="0" dirty="0" smtClean="0">
                          <a:solidFill>
                            <a:schemeClr val="bg2"/>
                          </a:solidFill>
                          <a:effectLst>
                            <a:outerShdw blurRad="38100" dist="38100" dir="2700000" algn="tl">
                              <a:srgbClr val="000000">
                                <a:alpha val="43137"/>
                              </a:srgbClr>
                            </a:outerShdw>
                          </a:effectLst>
                        </a:rPr>
                        <a:t> Giyim ve Konfeksiyon</a:t>
                      </a:r>
                    </a:p>
                    <a:p>
                      <a:pPr marL="285750" indent="-285750">
                        <a:buFont typeface="Arial" panose="020B0604020202020204" pitchFamily="34" charset="0"/>
                        <a:buChar char="•"/>
                      </a:pPr>
                      <a:r>
                        <a:rPr lang="tr-TR" sz="1600" baseline="0" dirty="0" smtClean="0">
                          <a:solidFill>
                            <a:schemeClr val="bg2"/>
                          </a:solidFill>
                          <a:effectLst>
                            <a:outerShdw blurRad="38100" dist="38100" dir="2700000" algn="tl">
                              <a:srgbClr val="000000">
                                <a:alpha val="43137"/>
                              </a:srgbClr>
                            </a:outerShdw>
                          </a:effectLst>
                        </a:rPr>
                        <a:t>Kimya</a:t>
                      </a:r>
                      <a:endParaRPr lang="tr-TR" sz="1600" b="1" dirty="0" smtClean="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extLst>
                  <a:ext uri="{0D108BD9-81ED-4DB2-BD59-A6C34878D82A}">
                    <a16:rowId xmlns:a16="http://schemas.microsoft.com/office/drawing/2014/main" xmlns="" val="10001"/>
                  </a:ext>
                </a:extLst>
              </a:tr>
              <a:tr h="1109816">
                <a:tc>
                  <a:txBody>
                    <a:bodyPr/>
                    <a:lstStyle/>
                    <a:p>
                      <a:r>
                        <a:rPr lang="tr-TR" sz="1600" dirty="0" smtClean="0">
                          <a:solidFill>
                            <a:schemeClr val="bg2"/>
                          </a:solidFill>
                          <a:effectLst>
                            <a:outerShdw blurRad="38100" dist="38100" dir="2700000" algn="tl">
                              <a:srgbClr val="000000">
                                <a:alpha val="43137"/>
                              </a:srgbClr>
                            </a:outerShdw>
                          </a:effectLst>
                        </a:rPr>
                        <a:t>NEW YORK/</a:t>
                      </a:r>
                      <a:r>
                        <a:rPr lang="tr-TR" sz="1600" baseline="0" dirty="0" smtClean="0">
                          <a:solidFill>
                            <a:schemeClr val="bg2"/>
                          </a:solidFill>
                          <a:effectLst>
                            <a:outerShdw blurRad="38100" dist="38100" dir="2700000" algn="tl">
                              <a:srgbClr val="000000">
                                <a:alpha val="43137"/>
                              </a:srgbClr>
                            </a:outerShdw>
                          </a:effectLst>
                        </a:rPr>
                        <a:t> ABD</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algn="ctr"/>
                      <a:r>
                        <a:rPr lang="tr-TR" sz="1600" dirty="0" smtClean="0">
                          <a:solidFill>
                            <a:schemeClr val="bg2"/>
                          </a:solidFill>
                          <a:effectLst>
                            <a:outerShdw blurRad="38100" dist="38100" dir="2700000" algn="tl">
                              <a:srgbClr val="000000">
                                <a:alpha val="43137"/>
                              </a:srgbClr>
                            </a:outerShdw>
                          </a:effectLst>
                        </a:rPr>
                        <a:t>4</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marL="285750" indent="-285750">
                        <a:buFont typeface="Arial" panose="020B0604020202020204" pitchFamily="34" charset="0"/>
                        <a:buChar char="•"/>
                      </a:pPr>
                      <a:r>
                        <a:rPr lang="tr-TR" sz="1600" dirty="0" smtClean="0">
                          <a:solidFill>
                            <a:schemeClr val="bg2"/>
                          </a:solidFill>
                          <a:effectLst>
                            <a:outerShdw blurRad="38100" dist="38100" dir="2700000" algn="tl">
                              <a:srgbClr val="000000">
                                <a:alpha val="43137"/>
                              </a:srgbClr>
                            </a:outerShdw>
                          </a:effectLst>
                        </a:rPr>
                        <a:t>Halı</a:t>
                      </a:r>
                    </a:p>
                    <a:p>
                      <a:pPr marL="285750" indent="-285750">
                        <a:buFont typeface="Arial" panose="020B0604020202020204" pitchFamily="34" charset="0"/>
                        <a:buChar char="•"/>
                      </a:pPr>
                      <a:r>
                        <a:rPr lang="tr-TR" sz="1600" dirty="0" smtClean="0">
                          <a:solidFill>
                            <a:schemeClr val="bg2"/>
                          </a:solidFill>
                          <a:effectLst>
                            <a:outerShdw blurRad="38100" dist="38100" dir="2700000" algn="tl">
                              <a:srgbClr val="000000">
                                <a:alpha val="43137"/>
                              </a:srgbClr>
                            </a:outerShdw>
                          </a:effectLst>
                        </a:rPr>
                        <a:t>İş kontratları</a:t>
                      </a:r>
                    </a:p>
                    <a:p>
                      <a:pPr marL="285750" indent="-285750">
                        <a:buFont typeface="Arial" panose="020B0604020202020204" pitchFamily="34" charset="0"/>
                        <a:buChar char="•"/>
                      </a:pPr>
                      <a:r>
                        <a:rPr lang="tr-TR" sz="1600" dirty="0" smtClean="0">
                          <a:solidFill>
                            <a:schemeClr val="bg2"/>
                          </a:solidFill>
                          <a:effectLst>
                            <a:outerShdw blurRad="38100" dist="38100" dir="2700000" algn="tl">
                              <a:srgbClr val="000000">
                                <a:alpha val="43137"/>
                              </a:srgbClr>
                            </a:outerShdw>
                          </a:effectLst>
                        </a:rPr>
                        <a:t>Ev</a:t>
                      </a:r>
                      <a:r>
                        <a:rPr lang="tr-TR" sz="1600" baseline="0" dirty="0" smtClean="0">
                          <a:solidFill>
                            <a:schemeClr val="bg2"/>
                          </a:solidFill>
                          <a:effectLst>
                            <a:outerShdw blurRad="38100" dist="38100" dir="2700000" algn="tl">
                              <a:srgbClr val="000000">
                                <a:alpha val="43137"/>
                              </a:srgbClr>
                            </a:outerShdw>
                          </a:effectLst>
                        </a:rPr>
                        <a:t> tekstili</a:t>
                      </a:r>
                    </a:p>
                    <a:p>
                      <a:pPr marL="285750" indent="-285750">
                        <a:buFont typeface="Arial" panose="020B0604020202020204" pitchFamily="34" charset="0"/>
                        <a:buChar char="•"/>
                      </a:pPr>
                      <a:r>
                        <a:rPr lang="tr-TR" sz="1600" baseline="0" dirty="0" smtClean="0">
                          <a:solidFill>
                            <a:schemeClr val="bg2"/>
                          </a:solidFill>
                          <a:effectLst>
                            <a:outerShdw blurRad="38100" dist="38100" dir="2700000" algn="tl">
                              <a:srgbClr val="000000">
                                <a:alpha val="43137"/>
                              </a:srgbClr>
                            </a:outerShdw>
                          </a:effectLst>
                        </a:rPr>
                        <a:t>Hazır Giyim</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extLst>
                  <a:ext uri="{0D108BD9-81ED-4DB2-BD59-A6C34878D82A}">
                    <a16:rowId xmlns:a16="http://schemas.microsoft.com/office/drawing/2014/main" xmlns="" val="10002"/>
                  </a:ext>
                </a:extLst>
              </a:tr>
              <a:tr h="629328">
                <a:tc>
                  <a:txBody>
                    <a:bodyPr/>
                    <a:lstStyle/>
                    <a:p>
                      <a:r>
                        <a:rPr lang="tr-TR" sz="1600" dirty="0" smtClean="0">
                          <a:solidFill>
                            <a:schemeClr val="bg2"/>
                          </a:solidFill>
                          <a:effectLst>
                            <a:outerShdw blurRad="38100" dist="38100" dir="2700000" algn="tl">
                              <a:srgbClr val="000000">
                                <a:alpha val="43137"/>
                              </a:srgbClr>
                            </a:outerShdw>
                          </a:effectLst>
                        </a:rPr>
                        <a:t>DUBAİ/BAE</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algn="ctr"/>
                      <a:r>
                        <a:rPr lang="tr-TR" sz="1600" dirty="0" smtClean="0">
                          <a:solidFill>
                            <a:schemeClr val="bg2"/>
                          </a:solidFill>
                          <a:effectLst>
                            <a:outerShdw blurRad="38100" dist="38100" dir="2700000" algn="tl">
                              <a:srgbClr val="000000">
                                <a:alpha val="43137"/>
                              </a:srgbClr>
                            </a:outerShdw>
                          </a:effectLst>
                        </a:rPr>
                        <a:t>3</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marL="285750" indent="-285750">
                        <a:buFont typeface="Arial" panose="020B0604020202020204" pitchFamily="34" charset="0"/>
                        <a:buChar char="•"/>
                      </a:pPr>
                      <a:r>
                        <a:rPr lang="tr-TR" sz="1600" dirty="0" smtClean="0">
                          <a:solidFill>
                            <a:schemeClr val="bg2"/>
                          </a:solidFill>
                          <a:effectLst>
                            <a:outerShdw blurRad="38100" dist="38100" dir="2700000" algn="tl">
                              <a:srgbClr val="000000">
                                <a:alpha val="43137"/>
                              </a:srgbClr>
                            </a:outerShdw>
                          </a:effectLst>
                        </a:rPr>
                        <a:t>İklimlendirme</a:t>
                      </a:r>
                    </a:p>
                    <a:p>
                      <a:pPr marL="285750" indent="-285750">
                        <a:buFont typeface="Arial" panose="020B0604020202020204" pitchFamily="34" charset="0"/>
                        <a:buChar char="•"/>
                      </a:pPr>
                      <a:r>
                        <a:rPr lang="tr-TR" sz="1600" dirty="0" smtClean="0">
                          <a:solidFill>
                            <a:schemeClr val="bg2"/>
                          </a:solidFill>
                          <a:effectLst>
                            <a:outerShdw blurRad="38100" dist="38100" dir="2700000" algn="tl">
                              <a:srgbClr val="000000">
                                <a:alpha val="43137"/>
                              </a:srgbClr>
                            </a:outerShdw>
                          </a:effectLst>
                        </a:rPr>
                        <a:t>Bilişim</a:t>
                      </a:r>
                    </a:p>
                    <a:p>
                      <a:pPr marL="285750" indent="-285750">
                        <a:buFont typeface="Arial" panose="020B0604020202020204" pitchFamily="34" charset="0"/>
                        <a:buChar char="•"/>
                      </a:pPr>
                      <a:r>
                        <a:rPr lang="tr-TR" sz="1600" dirty="0" smtClean="0">
                          <a:solidFill>
                            <a:schemeClr val="bg2"/>
                          </a:solidFill>
                          <a:effectLst>
                            <a:outerShdw blurRad="38100" dist="38100" dir="2700000" algn="tl">
                              <a:srgbClr val="000000">
                                <a:alpha val="43137"/>
                              </a:srgbClr>
                            </a:outerShdw>
                          </a:effectLst>
                        </a:rPr>
                        <a:t>Mücevher</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extLst>
                  <a:ext uri="{0D108BD9-81ED-4DB2-BD59-A6C34878D82A}">
                    <a16:rowId xmlns:a16="http://schemas.microsoft.com/office/drawing/2014/main" xmlns="" val="10003"/>
                  </a:ext>
                </a:extLst>
              </a:tr>
              <a:tr h="629328">
                <a:tc>
                  <a:txBody>
                    <a:bodyPr/>
                    <a:lstStyle/>
                    <a:p>
                      <a:r>
                        <a:rPr lang="tr-TR" sz="1600" dirty="0" smtClean="0">
                          <a:solidFill>
                            <a:schemeClr val="bg2"/>
                          </a:solidFill>
                          <a:effectLst>
                            <a:outerShdw blurRad="38100" dist="38100" dir="2700000" algn="tl">
                              <a:srgbClr val="000000">
                                <a:alpha val="43137"/>
                              </a:srgbClr>
                            </a:outerShdw>
                          </a:effectLst>
                        </a:rPr>
                        <a:t>ŞİKAGO/ABD</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algn="ctr"/>
                      <a:r>
                        <a:rPr lang="tr-TR" sz="1600" dirty="0" smtClean="0">
                          <a:solidFill>
                            <a:schemeClr val="bg2"/>
                          </a:solidFill>
                          <a:effectLst>
                            <a:outerShdw blurRad="38100" dist="38100" dir="2700000" algn="tl">
                              <a:srgbClr val="000000">
                                <a:alpha val="43137"/>
                              </a:srgbClr>
                            </a:outerShdw>
                          </a:effectLst>
                        </a:rPr>
                        <a:t>1</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marL="285750" indent="-285750">
                        <a:buFont typeface="Arial" panose="020B0604020202020204" pitchFamily="34" charset="0"/>
                        <a:buChar char="•"/>
                      </a:pPr>
                      <a:r>
                        <a:rPr lang="tr-TR" sz="1600" dirty="0" smtClean="0">
                          <a:solidFill>
                            <a:schemeClr val="bg2"/>
                          </a:solidFill>
                          <a:effectLst>
                            <a:outerShdw blurRad="38100" dist="38100" dir="2700000" algn="tl">
                              <a:srgbClr val="000000">
                                <a:alpha val="43137"/>
                              </a:srgbClr>
                            </a:outerShdw>
                          </a:effectLst>
                        </a:rPr>
                        <a:t>Kimya</a:t>
                      </a:r>
                      <a:endParaRPr lang="tr-TR" sz="1600" b="1"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extLst>
                  <a:ext uri="{0D108BD9-81ED-4DB2-BD59-A6C34878D82A}">
                    <a16:rowId xmlns:a16="http://schemas.microsoft.com/office/drawing/2014/main" xmlns="" val="10004"/>
                  </a:ext>
                </a:extLst>
              </a:tr>
              <a:tr h="409387">
                <a:tc>
                  <a:txBody>
                    <a:bodyPr/>
                    <a:lstStyle/>
                    <a:p>
                      <a:r>
                        <a:rPr lang="tr-TR" sz="1600" b="0" dirty="0" smtClean="0">
                          <a:solidFill>
                            <a:schemeClr val="bg2"/>
                          </a:solidFill>
                          <a:effectLst>
                            <a:outerShdw blurRad="38100" dist="38100" dir="2700000" algn="tl">
                              <a:srgbClr val="000000">
                                <a:alpha val="43137"/>
                              </a:srgbClr>
                            </a:outerShdw>
                          </a:effectLst>
                        </a:rPr>
                        <a:t>LONDRA/BİRLEŞİK</a:t>
                      </a:r>
                      <a:r>
                        <a:rPr lang="tr-TR" sz="1600" b="0" baseline="0" dirty="0" smtClean="0">
                          <a:solidFill>
                            <a:schemeClr val="bg2"/>
                          </a:solidFill>
                          <a:effectLst>
                            <a:outerShdw blurRad="38100" dist="38100" dir="2700000" algn="tl">
                              <a:srgbClr val="000000">
                                <a:alpha val="43137"/>
                              </a:srgbClr>
                            </a:outerShdw>
                          </a:effectLst>
                        </a:rPr>
                        <a:t> KRALLIK</a:t>
                      </a:r>
                      <a:r>
                        <a:rPr lang="tr-TR" sz="1600" b="0" dirty="0" smtClean="0">
                          <a:solidFill>
                            <a:schemeClr val="bg2"/>
                          </a:solidFill>
                          <a:effectLst>
                            <a:outerShdw blurRad="38100" dist="38100" dir="2700000" algn="tl">
                              <a:srgbClr val="000000">
                                <a:alpha val="43137"/>
                              </a:srgbClr>
                            </a:outerShdw>
                          </a:effectLst>
                        </a:rPr>
                        <a:t> </a:t>
                      </a:r>
                      <a:endParaRPr lang="tr-TR" sz="1600" b="0"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algn="ctr"/>
                      <a:r>
                        <a:rPr lang="tr-TR" sz="1600" b="0" dirty="0" smtClean="0">
                          <a:solidFill>
                            <a:schemeClr val="bg2"/>
                          </a:solidFill>
                          <a:effectLst>
                            <a:outerShdw blurRad="38100" dist="38100" dir="2700000" algn="tl">
                              <a:srgbClr val="000000">
                                <a:alpha val="43137"/>
                              </a:srgbClr>
                            </a:outerShdw>
                          </a:effectLst>
                        </a:rPr>
                        <a:t>2</a:t>
                      </a:r>
                      <a:endParaRPr lang="tr-TR" sz="1600" b="0" dirty="0">
                        <a:solidFill>
                          <a:schemeClr val="bg2"/>
                        </a:solidFill>
                        <a:effectLst>
                          <a:outerShdw blurRad="38100" dist="38100" dir="2700000" algn="tl">
                            <a:srgbClr val="000000">
                              <a:alpha val="43137"/>
                            </a:srgbClr>
                          </a:outerShdw>
                        </a:effectLst>
                      </a:endParaRPr>
                    </a:p>
                  </a:txBody>
                  <a:tcPr anchor="ctr">
                    <a:blipFill dpi="0" rotWithShape="1">
                      <a:blip r:embed="rId3">
                        <a:alphaModFix amt="15000"/>
                      </a:blip>
                      <a:srcRect/>
                      <a:tile tx="0" ty="0" sx="100000" sy="100000" flip="none" algn="tl"/>
                    </a:blipFill>
                  </a:tcPr>
                </a:tc>
                <a:tc>
                  <a:txBody>
                    <a:bodyPr/>
                    <a:lstStyle/>
                    <a:p>
                      <a:pPr marL="285750" indent="-285750">
                        <a:buFont typeface="Arial" panose="020B0604020202020204" pitchFamily="34" charset="0"/>
                        <a:buChar char="•"/>
                      </a:pPr>
                      <a:r>
                        <a:rPr lang="tr-TR" sz="1600" b="0" dirty="0" smtClean="0">
                          <a:solidFill>
                            <a:schemeClr val="bg2"/>
                          </a:solidFill>
                          <a:effectLst>
                            <a:outerShdw blurRad="38100" dist="38100" dir="2700000" algn="tl">
                              <a:srgbClr val="000000">
                                <a:alpha val="43137"/>
                              </a:srgbClr>
                            </a:outerShdw>
                          </a:effectLst>
                        </a:rPr>
                        <a:t>Seramik</a:t>
                      </a:r>
                    </a:p>
                    <a:p>
                      <a:pPr marL="285750" indent="-285750">
                        <a:buFont typeface="Arial" panose="020B0604020202020204" pitchFamily="34" charset="0"/>
                        <a:buChar char="•"/>
                      </a:pPr>
                      <a:r>
                        <a:rPr lang="tr-TR" sz="1600" b="0" dirty="0" smtClean="0">
                          <a:solidFill>
                            <a:schemeClr val="bg2"/>
                          </a:solidFill>
                          <a:effectLst>
                            <a:outerShdw blurRad="38100" dist="38100" dir="2700000" algn="tl">
                              <a:srgbClr val="000000">
                                <a:alpha val="43137"/>
                              </a:srgbClr>
                            </a:outerShdw>
                          </a:effectLst>
                        </a:rPr>
                        <a:t>Bilişim</a:t>
                      </a:r>
                    </a:p>
                  </a:txBody>
                  <a:tcPr anchor="ctr">
                    <a:blipFill dpi="0" rotWithShape="1">
                      <a:blip r:embed="rId3">
                        <a:alphaModFix amt="15000"/>
                      </a:blip>
                      <a:srcRect/>
                      <a:tile tx="0" ty="0" sx="100000" sy="100000" flip="none" algn="tl"/>
                    </a:blipFill>
                  </a:tcPr>
                </a:tc>
                <a:extLst>
                  <a:ext uri="{0D108BD9-81ED-4DB2-BD59-A6C34878D82A}">
                    <a16:rowId xmlns:a16="http://schemas.microsoft.com/office/drawing/2014/main" xmlns="" val="2571262860"/>
                  </a:ext>
                </a:extLst>
              </a:tr>
            </a:tbl>
          </a:graphicData>
        </a:graphic>
      </p:graphicFrame>
      <p:sp>
        <p:nvSpPr>
          <p:cNvPr id="6" name="Metin kutusu 5"/>
          <p:cNvSpPr txBox="1"/>
          <p:nvPr/>
        </p:nvSpPr>
        <p:spPr>
          <a:xfrm>
            <a:off x="1572268" y="892056"/>
            <a:ext cx="3892412" cy="369332"/>
          </a:xfrm>
          <a:prstGeom prst="rect">
            <a:avLst/>
          </a:prstGeom>
          <a:noFill/>
        </p:spPr>
        <p:txBody>
          <a:bodyPr wrap="none" rtlCol="0">
            <a:spAutoFit/>
          </a:bodyPr>
          <a:lstStyle/>
          <a:p>
            <a:r>
              <a:rPr lang="tr-TR" b="1" dirty="0">
                <a:solidFill>
                  <a:srgbClr val="494949">
                    <a:lumMod val="50000"/>
                  </a:srgbClr>
                </a:solidFill>
              </a:rPr>
              <a:t>Destek kapsamına alınan TTM’ler:</a:t>
            </a:r>
          </a:p>
        </p:txBody>
      </p:sp>
      <p:sp>
        <p:nvSpPr>
          <p:cNvPr id="7" name="Title 2"/>
          <p:cNvSpPr>
            <a:spLocks/>
          </p:cNvSpPr>
          <p:nvPr/>
        </p:nvSpPr>
        <p:spPr bwMode="auto">
          <a:xfrm>
            <a:off x="1524000" y="367830"/>
            <a:ext cx="9144000" cy="468883"/>
          </a:xfrm>
          <a:prstGeom prst="rect">
            <a:avLst/>
          </a:prstGeom>
          <a:extLst/>
        </p:spPr>
        <p:txBody>
          <a:bodyPr>
            <a:noAutofit/>
          </a:bodyPr>
          <a:lstStyle/>
          <a:p>
            <a:pPr algn="ctr" defTabSz="457200">
              <a:spcBef>
                <a:spcPct val="0"/>
              </a:spcBef>
            </a:pPr>
            <a:r>
              <a:rPr lang="tr-TR" altLang="tr-TR" sz="2400" b="1" dirty="0">
                <a:solidFill>
                  <a:prstClr val="white"/>
                </a:solidFill>
                <a:latin typeface="+mj-lt"/>
                <a:ea typeface="+mj-ea"/>
                <a:cs typeface="+mj-cs"/>
              </a:rPr>
              <a:t> TÜRKİYE TİCARET MERKEZLERİ DESTEĞİ</a:t>
            </a: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18</a:t>
            </a:fld>
            <a:endParaRPr lang="en-US" dirty="0">
              <a:solidFill>
                <a:srgbClr val="FFFFFF"/>
              </a:solidFill>
            </a:endParaRPr>
          </a:p>
        </p:txBody>
      </p:sp>
    </p:spTree>
    <p:extLst>
      <p:ext uri="{BB962C8B-B14F-4D97-AF65-F5344CB8AC3E}">
        <p14:creationId xmlns:p14="http://schemas.microsoft.com/office/powerpoint/2010/main" val="346942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1478458" y="2807151"/>
            <a:ext cx="8994992" cy="528350"/>
          </a:xfrm>
          <a:prstGeom prst="rect">
            <a:avLst/>
          </a:prstGeom>
        </p:spPr>
        <p:txBody>
          <a:bodyPr vert="horz" wrap="square" lIns="0" tIns="0" rIns="0" bIns="0" rtlCol="0">
            <a:noAutofit/>
          </a:bodyPr>
          <a:lstStyle>
            <a:defPPr>
              <a:defRPr lang="tr-TR"/>
            </a:defPPr>
            <a:lvl1pPr indent="0" algn="ctr" defTabSz="457200">
              <a:lnSpc>
                <a:spcPts val="3360"/>
              </a:lnSpc>
              <a:spcBef>
                <a:spcPts val="168"/>
              </a:spcBef>
              <a:spcAft>
                <a:spcPts val="0"/>
              </a:spcAft>
              <a:buClr>
                <a:schemeClr val="accent1"/>
              </a:buClr>
              <a:buSzPct val="80000"/>
              <a:buFont typeface="Wingdings 3" charset="2"/>
              <a:buNone/>
              <a:defRPr sz="4800" b="1" i="0" baseline="3413">
                <a:solidFill>
                  <a:srgbClr val="990000"/>
                </a:solidFill>
                <a:latin typeface="Calibri"/>
                <a:ea typeface="+mj-ea"/>
                <a:cs typeface="Calibri"/>
              </a:defRPr>
            </a:lvl1pPr>
            <a:lvl2pPr marL="742950" indent="-285750" defTabSz="457200">
              <a:spcBef>
                <a:spcPts val="1000"/>
              </a:spcBef>
              <a:spcAft>
                <a:spcPts val="0"/>
              </a:spcAft>
              <a:buClr>
                <a:schemeClr val="accent1"/>
              </a:buClr>
              <a:buSzPct val="80000"/>
              <a:buFont typeface="Wingdings 3" charset="2"/>
              <a:buChar char=""/>
              <a:defRPr b="1" i="0">
                <a:latin typeface="+mj-lt"/>
                <a:ea typeface="+mj-ea"/>
                <a:cs typeface="+mj-cs"/>
              </a:defRPr>
            </a:lvl2pPr>
            <a:lvl3pPr marL="1143000" indent="-228600" defTabSz="457200">
              <a:spcBef>
                <a:spcPts val="1000"/>
              </a:spcBef>
              <a:spcAft>
                <a:spcPts val="0"/>
              </a:spcAft>
              <a:buClr>
                <a:schemeClr val="accent1"/>
              </a:buClr>
              <a:buSzPct val="80000"/>
              <a:buFont typeface="Wingdings 3" charset="2"/>
              <a:buChar char=""/>
              <a:defRPr sz="1600" b="1" i="0">
                <a:latin typeface="+mj-lt"/>
                <a:ea typeface="+mj-ea"/>
                <a:cs typeface="+mj-cs"/>
              </a:defRPr>
            </a:lvl3pPr>
            <a:lvl4pPr marL="16002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4pPr>
            <a:lvl5pPr marL="20574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5pPr>
            <a:lvl6pPr marL="25146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6pPr>
            <a:lvl7pPr marL="29718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7pPr>
            <a:lvl8pPr marL="34290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8pPr>
            <a:lvl9pPr marL="38862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9pPr>
          </a:lstStyle>
          <a:p>
            <a:r>
              <a:rPr lang="tr-TR" dirty="0"/>
              <a:t>KÜRESEL TEDARİK ZİNCİRİNE GİRİŞ DESTEĞİ</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5923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up 4"/>
          <p:cNvGrpSpPr/>
          <p:nvPr/>
        </p:nvGrpSpPr>
        <p:grpSpPr>
          <a:xfrm>
            <a:off x="918977" y="1162359"/>
            <a:ext cx="2709463" cy="4568740"/>
            <a:chOff x="1509986" y="1110511"/>
            <a:chExt cx="2323975" cy="3971775"/>
          </a:xfrm>
        </p:grpSpPr>
        <p:sp>
          <p:nvSpPr>
            <p:cNvPr id="8" name="Rectangle 8"/>
            <p:cNvSpPr>
              <a:spLocks noChangeArrowheads="1"/>
            </p:cNvSpPr>
            <p:nvPr/>
          </p:nvSpPr>
          <p:spPr bwMode="auto">
            <a:xfrm>
              <a:off x="1604963" y="1986971"/>
              <a:ext cx="2160000" cy="3095315"/>
            </a:xfrm>
            <a:prstGeom prst="rect">
              <a:avLst/>
            </a:prstGeom>
            <a:gradFill>
              <a:gsLst>
                <a:gs pos="0">
                  <a:schemeClr val="bg1"/>
                </a:gs>
                <a:gs pos="100000">
                  <a:schemeClr val="accent2">
                    <a:lumMod val="20000"/>
                    <a:lumOff val="80000"/>
                  </a:schemeClr>
                </a:gs>
                <a:gs pos="0">
                  <a:schemeClr val="bg1"/>
                </a:gs>
              </a:gsLst>
            </a:gradFill>
            <a:ln>
              <a:noFill/>
              <a:headEnd/>
              <a:tailEnd/>
            </a:ln>
            <a:effectLst/>
          </p:spPr>
          <p:style>
            <a:lnRef idx="1">
              <a:schemeClr val="accent2"/>
            </a:lnRef>
            <a:fillRef idx="2">
              <a:schemeClr val="accent2"/>
            </a:fillRef>
            <a:effectRef idx="1">
              <a:schemeClr val="accent2"/>
            </a:effectRef>
            <a:fontRef idx="minor">
              <a:schemeClr val="dk1"/>
            </a:fontRef>
          </p:style>
          <p:txBody>
            <a:bodyPr anchor="ct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buFont typeface="Arial" panose="020B0604020202020204" pitchFamily="34" charset="0"/>
                <a:buChar char="•"/>
                <a:defRPr/>
              </a:pPr>
              <a:r>
                <a:rPr lang="tr-TR" altLang="tr-TR" sz="1800" b="1" dirty="0">
                  <a:solidFill>
                    <a:srgbClr val="000000"/>
                  </a:solidFill>
                  <a:latin typeface="+mn-lt"/>
                </a:rPr>
                <a:t>UR-GE</a:t>
              </a:r>
            </a:p>
            <a:p>
              <a:pPr>
                <a:buFont typeface="Arial" panose="020B0604020202020204" pitchFamily="34" charset="0"/>
                <a:buChar char="•"/>
                <a:defRPr/>
              </a:pPr>
              <a:endParaRPr lang="tr-TR" altLang="tr-TR" sz="1800" b="1" dirty="0">
                <a:solidFill>
                  <a:srgbClr val="000000"/>
                </a:solidFill>
                <a:latin typeface="+mn-lt"/>
              </a:endParaRPr>
            </a:p>
            <a:p>
              <a:pPr>
                <a:buFont typeface="Arial" panose="020B0604020202020204" pitchFamily="34" charset="0"/>
                <a:buChar char="•"/>
                <a:defRPr/>
              </a:pPr>
              <a:r>
                <a:rPr lang="tr-TR" altLang="tr-TR" sz="1800" b="1" dirty="0">
                  <a:solidFill>
                    <a:srgbClr val="000000"/>
                  </a:solidFill>
                  <a:latin typeface="+mn-lt"/>
                </a:rPr>
                <a:t>Pazara Giriş Belgeleri</a:t>
              </a:r>
            </a:p>
            <a:p>
              <a:pPr>
                <a:defRPr/>
              </a:pPr>
              <a:endParaRPr lang="tr-TR" altLang="tr-TR" sz="1800" b="1" dirty="0">
                <a:solidFill>
                  <a:schemeClr val="tx2"/>
                </a:solidFill>
                <a:latin typeface="+mn-lt"/>
              </a:endParaRPr>
            </a:p>
          </p:txBody>
        </p:sp>
        <p:grpSp>
          <p:nvGrpSpPr>
            <p:cNvPr id="9" name="Grup 8"/>
            <p:cNvGrpSpPr/>
            <p:nvPr/>
          </p:nvGrpSpPr>
          <p:grpSpPr>
            <a:xfrm>
              <a:off x="1509986" y="1110511"/>
              <a:ext cx="2323975" cy="889224"/>
              <a:chOff x="4683" y="1122703"/>
              <a:chExt cx="1663723" cy="2737541"/>
            </a:xfrm>
            <a:solidFill>
              <a:schemeClr val="accent2">
                <a:lumMod val="75000"/>
              </a:schemeClr>
            </a:solidFill>
          </p:grpSpPr>
          <p:sp>
            <p:nvSpPr>
              <p:cNvPr id="10" name="Düzlem 9"/>
              <p:cNvSpPr/>
              <p:nvPr/>
            </p:nvSpPr>
            <p:spPr>
              <a:xfrm>
                <a:off x="72676" y="1308454"/>
                <a:ext cx="1560980" cy="2088103"/>
              </a:xfrm>
              <a:prstGeom prst="plaque">
                <a:avLst/>
              </a:prstGeom>
              <a:grpFill/>
            </p:spPr>
            <p:style>
              <a:lnRef idx="0">
                <a:schemeClr val="lt1">
                  <a:hueOff val="0"/>
                  <a:satOff val="0"/>
                  <a:lumOff val="0"/>
                  <a:alphaOff val="0"/>
                </a:schemeClr>
              </a:lnRef>
              <a:fillRef idx="3">
                <a:scrgbClr r="0" g="0" b="0"/>
              </a:fillRef>
              <a:effectRef idx="3">
                <a:schemeClr val="accent2">
                  <a:hueOff val="0"/>
                  <a:satOff val="0"/>
                  <a:lumOff val="0"/>
                  <a:alphaOff val="0"/>
                </a:schemeClr>
              </a:effectRef>
              <a:fontRef idx="minor">
                <a:schemeClr val="lt1"/>
              </a:fontRef>
            </p:style>
          </p:sp>
          <p:sp>
            <p:nvSpPr>
              <p:cNvPr id="11" name="Düzlem 4"/>
              <p:cNvSpPr/>
              <p:nvPr/>
            </p:nvSpPr>
            <p:spPr>
              <a:xfrm>
                <a:off x="4683" y="1122703"/>
                <a:ext cx="1663723" cy="2737541"/>
              </a:xfrm>
              <a:prstGeom prst="rect">
                <a:avLst/>
              </a:prstGeom>
              <a:noFill/>
            </p:spPr>
            <p:style>
              <a:lnRef idx="0">
                <a:scrgbClr r="0" g="0" b="0"/>
              </a:lnRef>
              <a:fillRef idx="0">
                <a:scrgbClr r="0" g="0" b="0"/>
              </a:fillRef>
              <a:effectRef idx="0">
                <a:scrgbClr r="0" g="0" b="0"/>
              </a:effectRef>
              <a:fontRef idx="minor">
                <a:schemeClr val="lt1"/>
              </a:fontRef>
            </p:style>
            <p:txBody>
              <a:bodyPr lIns="76200" tIns="76200" rIns="76200" bIns="76200" spcCol="1270" anchor="ctr"/>
              <a:lstStyle/>
              <a:p>
                <a:pPr algn="ctr" defTabSz="889000">
                  <a:lnSpc>
                    <a:spcPct val="90000"/>
                  </a:lnSpc>
                  <a:spcAft>
                    <a:spcPct val="35000"/>
                  </a:spcAft>
                  <a:defRPr/>
                </a:pPr>
                <a:r>
                  <a:rPr lang="tr-TR" sz="1500" b="1" dirty="0">
                    <a:solidFill>
                      <a:schemeClr val="tx2"/>
                    </a:solidFill>
                  </a:rPr>
                  <a:t>İhracata Hazırlık/Kurumsal Kapasite Oluşturma Destekleri </a:t>
                </a:r>
                <a:endParaRPr lang="en-US" sz="1500" b="1" dirty="0">
                  <a:solidFill>
                    <a:schemeClr val="tx2"/>
                  </a:solidFill>
                </a:endParaRPr>
              </a:p>
            </p:txBody>
          </p:sp>
        </p:grpSp>
      </p:grpSp>
      <p:grpSp>
        <p:nvGrpSpPr>
          <p:cNvPr id="12" name="Grup 11"/>
          <p:cNvGrpSpPr/>
          <p:nvPr/>
        </p:nvGrpSpPr>
        <p:grpSpPr>
          <a:xfrm>
            <a:off x="4139870" y="1265075"/>
            <a:ext cx="4162309" cy="4466024"/>
            <a:chOff x="3977530" y="1247235"/>
            <a:chExt cx="2299620" cy="4448041"/>
          </a:xfrm>
        </p:grpSpPr>
        <p:sp>
          <p:nvSpPr>
            <p:cNvPr id="13" name="Rectangle 8"/>
            <p:cNvSpPr>
              <a:spLocks noChangeArrowheads="1"/>
            </p:cNvSpPr>
            <p:nvPr/>
          </p:nvSpPr>
          <p:spPr bwMode="auto">
            <a:xfrm>
              <a:off x="4012049" y="2186583"/>
              <a:ext cx="2265100" cy="3508693"/>
            </a:xfrm>
            <a:prstGeom prst="rect">
              <a:avLst/>
            </a:prstGeom>
            <a:gradFill>
              <a:gsLst>
                <a:gs pos="0">
                  <a:schemeClr val="bg1"/>
                </a:gs>
                <a:gs pos="0">
                  <a:schemeClr val="bg1"/>
                </a:gs>
                <a:gs pos="100000">
                  <a:schemeClr val="accent2">
                    <a:lumMod val="20000"/>
                    <a:lumOff val="80000"/>
                  </a:schemeClr>
                </a:gs>
              </a:gsLst>
            </a:gradFill>
            <a:ln>
              <a:noFill/>
              <a:headEnd/>
              <a:tailEnd/>
            </a:ln>
            <a:effectLst/>
          </p:spPr>
          <p:style>
            <a:lnRef idx="1">
              <a:schemeClr val="accent2"/>
            </a:lnRef>
            <a:fillRef idx="2">
              <a:schemeClr val="accent2"/>
            </a:fillRef>
            <a:effectRef idx="1">
              <a:schemeClr val="accent2"/>
            </a:effectRef>
            <a:fontRef idx="minor">
              <a:schemeClr val="dk1"/>
            </a:fontRef>
          </p:style>
          <p:txBody>
            <a:bodyPr anchor="ctr"/>
            <a:lstStyle>
              <a:lvl1pPr marL="142875" indent="-142875">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buFont typeface="Arial" panose="020B0604020202020204" pitchFamily="34" charset="0"/>
                <a:buChar char="•"/>
                <a:defRPr/>
              </a:pPr>
              <a:endParaRPr lang="tr-TR" altLang="tr-TR" sz="1800" b="1" dirty="0">
                <a:solidFill>
                  <a:srgbClr val="000000"/>
                </a:solidFill>
                <a:latin typeface="+mj-lt"/>
              </a:endParaRPr>
            </a:p>
            <a:p>
              <a:pPr>
                <a:buFont typeface="Arial" panose="020B0604020202020204" pitchFamily="34" charset="0"/>
                <a:buChar char="•"/>
                <a:defRPr/>
              </a:pPr>
              <a:endParaRPr lang="tr-TR" altLang="tr-TR" sz="1800" b="1" dirty="0">
                <a:solidFill>
                  <a:srgbClr val="000000"/>
                </a:solidFill>
                <a:latin typeface="+mj-lt"/>
              </a:endParaRPr>
            </a:p>
            <a:p>
              <a:pPr>
                <a:spcBef>
                  <a:spcPts val="600"/>
                </a:spcBef>
                <a:buFont typeface="Arial" panose="020B0604020202020204" pitchFamily="34" charset="0"/>
                <a:buChar char="•"/>
                <a:defRPr/>
              </a:pPr>
              <a:r>
                <a:rPr lang="tr-TR" altLang="tr-TR" sz="1800" b="1" dirty="0">
                  <a:solidFill>
                    <a:srgbClr val="000000"/>
                  </a:solidFill>
                  <a:latin typeface="+mj-lt"/>
                </a:rPr>
                <a:t>Pazar </a:t>
              </a:r>
              <a:r>
                <a:rPr lang="tr-TR" altLang="tr-TR" sz="1800" b="1" dirty="0" smtClean="0">
                  <a:solidFill>
                    <a:srgbClr val="000000"/>
                  </a:solidFill>
                  <a:latin typeface="+mj-lt"/>
                </a:rPr>
                <a:t>Araştırması, Rapor, Yurtdışı Şirket Alım, </a:t>
              </a:r>
              <a:r>
                <a:rPr lang="tr-TR" altLang="tr-TR" sz="1800" b="1" dirty="0" err="1" smtClean="0">
                  <a:solidFill>
                    <a:srgbClr val="000000"/>
                  </a:solidFill>
                  <a:latin typeface="+mj-lt"/>
                </a:rPr>
                <a:t>Sektörel</a:t>
              </a:r>
              <a:r>
                <a:rPr lang="tr-TR" altLang="tr-TR" sz="1800" b="1" dirty="0" smtClean="0">
                  <a:solidFill>
                    <a:srgbClr val="000000"/>
                  </a:solidFill>
                  <a:latin typeface="+mj-lt"/>
                </a:rPr>
                <a:t> Ticaret ve Alım Heyetleri, E-Ticaret Sitelerine Üyelik</a:t>
              </a:r>
              <a:endParaRPr lang="tr-TR" altLang="tr-TR" sz="1800" b="1" dirty="0">
                <a:solidFill>
                  <a:srgbClr val="000000"/>
                </a:solidFill>
                <a:latin typeface="+mj-lt"/>
              </a:endParaRPr>
            </a:p>
            <a:p>
              <a:pPr>
                <a:spcBef>
                  <a:spcPts val="600"/>
                </a:spcBef>
                <a:buFont typeface="Arial" panose="020B0604020202020204" pitchFamily="34" charset="0"/>
                <a:buChar char="•"/>
                <a:defRPr/>
              </a:pPr>
              <a:r>
                <a:rPr lang="tr-TR" altLang="tr-TR" sz="1800" b="1" dirty="0" smtClean="0">
                  <a:solidFill>
                    <a:srgbClr val="000000"/>
                  </a:solidFill>
                  <a:latin typeface="+mj-lt"/>
                </a:rPr>
                <a:t>Yurt </a:t>
              </a:r>
              <a:r>
                <a:rPr lang="tr-TR" altLang="tr-TR" sz="1800" b="1" dirty="0">
                  <a:solidFill>
                    <a:srgbClr val="000000"/>
                  </a:solidFill>
                  <a:latin typeface="+mj-lt"/>
                </a:rPr>
                <a:t>Dışı </a:t>
              </a:r>
              <a:r>
                <a:rPr lang="tr-TR" altLang="tr-TR" sz="1800" b="1" dirty="0" smtClean="0">
                  <a:solidFill>
                    <a:srgbClr val="000000"/>
                  </a:solidFill>
                  <a:latin typeface="+mj-lt"/>
                </a:rPr>
                <a:t>Birim, Marka Tescil ve Tanıtım</a:t>
              </a:r>
              <a:endParaRPr lang="tr-TR" altLang="tr-TR" sz="1800" b="1" dirty="0">
                <a:solidFill>
                  <a:srgbClr val="000000"/>
                </a:solidFill>
                <a:latin typeface="+mj-lt"/>
              </a:endParaRPr>
            </a:p>
            <a:p>
              <a:pPr>
                <a:spcBef>
                  <a:spcPts val="600"/>
                </a:spcBef>
                <a:buFont typeface="Arial" panose="020B0604020202020204" pitchFamily="34" charset="0"/>
                <a:buChar char="•"/>
                <a:defRPr/>
              </a:pPr>
              <a:r>
                <a:rPr lang="tr-TR" altLang="tr-TR" sz="1800" b="1" dirty="0">
                  <a:solidFill>
                    <a:srgbClr val="000000"/>
                  </a:solidFill>
                  <a:latin typeface="+mj-lt"/>
                </a:rPr>
                <a:t>Türkiye Ticaret Merkezleri</a:t>
              </a:r>
            </a:p>
            <a:p>
              <a:pPr>
                <a:spcBef>
                  <a:spcPts val="600"/>
                </a:spcBef>
                <a:buFont typeface="Arial" panose="020B0604020202020204" pitchFamily="34" charset="0"/>
                <a:buChar char="•"/>
                <a:defRPr/>
              </a:pPr>
              <a:r>
                <a:rPr lang="tr-TR" altLang="tr-TR" sz="1800" b="1" dirty="0">
                  <a:solidFill>
                    <a:srgbClr val="000000"/>
                  </a:solidFill>
                  <a:latin typeface="+mj-lt"/>
                </a:rPr>
                <a:t>Küresel Tedarik Zinciri</a:t>
              </a:r>
            </a:p>
            <a:p>
              <a:pPr>
                <a:spcBef>
                  <a:spcPts val="600"/>
                </a:spcBef>
                <a:buFont typeface="Arial" panose="020B0604020202020204" pitchFamily="34" charset="0"/>
                <a:buChar char="•"/>
                <a:defRPr/>
              </a:pPr>
              <a:r>
                <a:rPr lang="tr-TR" altLang="tr-TR" sz="1800" b="1" dirty="0">
                  <a:solidFill>
                    <a:srgbClr val="000000"/>
                  </a:solidFill>
                  <a:latin typeface="+mj-lt"/>
                </a:rPr>
                <a:t>Eximbank </a:t>
              </a:r>
              <a:r>
                <a:rPr lang="tr-TR" altLang="tr-TR" sz="1800" b="1" dirty="0" smtClean="0">
                  <a:solidFill>
                    <a:srgbClr val="000000"/>
                  </a:solidFill>
                  <a:latin typeface="+mj-lt"/>
                </a:rPr>
                <a:t>Alıcı Kredisi ve Sigorta Programı</a:t>
              </a:r>
            </a:p>
            <a:p>
              <a:pPr>
                <a:spcBef>
                  <a:spcPts val="600"/>
                </a:spcBef>
                <a:buFont typeface="Arial" panose="020B0604020202020204" pitchFamily="34" charset="0"/>
                <a:buChar char="•"/>
                <a:defRPr/>
              </a:pPr>
              <a:r>
                <a:rPr lang="tr-TR" altLang="tr-TR" sz="1800" b="1" dirty="0" smtClean="0">
                  <a:solidFill>
                    <a:srgbClr val="000000"/>
                  </a:solidFill>
                  <a:latin typeface="+mj-lt"/>
                </a:rPr>
                <a:t>Fuarlara Katılım</a:t>
              </a:r>
              <a:endParaRPr lang="tr-TR" altLang="tr-TR" sz="1800" b="1" dirty="0">
                <a:solidFill>
                  <a:srgbClr val="000000"/>
                </a:solidFill>
                <a:latin typeface="+mj-lt"/>
              </a:endParaRPr>
            </a:p>
            <a:p>
              <a:pPr marL="0" indent="0">
                <a:defRPr/>
              </a:pPr>
              <a:endParaRPr lang="tr-TR" altLang="tr-TR" sz="1800" b="1" dirty="0">
                <a:solidFill>
                  <a:srgbClr val="000000"/>
                </a:solidFill>
                <a:latin typeface="+mj-lt"/>
              </a:endParaRPr>
            </a:p>
            <a:p>
              <a:pPr marL="0" indent="0">
                <a:defRPr/>
              </a:pPr>
              <a:endParaRPr lang="tr-TR" altLang="tr-TR" sz="1800" b="1" dirty="0">
                <a:solidFill>
                  <a:srgbClr val="000000"/>
                </a:solidFill>
                <a:latin typeface="+mj-lt"/>
              </a:endParaRPr>
            </a:p>
            <a:p>
              <a:pPr marL="0" indent="0">
                <a:defRPr/>
              </a:pPr>
              <a:endParaRPr lang="tr-TR" altLang="tr-TR" sz="1800" b="1" dirty="0">
                <a:solidFill>
                  <a:srgbClr val="FF0000"/>
                </a:solidFill>
                <a:latin typeface="+mj-lt"/>
              </a:endParaRPr>
            </a:p>
          </p:txBody>
        </p:sp>
        <p:grpSp>
          <p:nvGrpSpPr>
            <p:cNvPr id="14" name="Grup 13"/>
            <p:cNvGrpSpPr/>
            <p:nvPr/>
          </p:nvGrpSpPr>
          <p:grpSpPr>
            <a:xfrm>
              <a:off x="3977530" y="1247235"/>
              <a:ext cx="2299620" cy="733107"/>
              <a:chOff x="57492" y="1543465"/>
              <a:chExt cx="1599513" cy="2256923"/>
            </a:xfrm>
            <a:solidFill>
              <a:schemeClr val="accent2">
                <a:lumMod val="75000"/>
              </a:schemeClr>
            </a:solidFill>
          </p:grpSpPr>
          <p:sp>
            <p:nvSpPr>
              <p:cNvPr id="15" name="Düzlem 14"/>
              <p:cNvSpPr/>
              <p:nvPr/>
            </p:nvSpPr>
            <p:spPr>
              <a:xfrm>
                <a:off x="81503" y="1543465"/>
                <a:ext cx="1575502" cy="2256923"/>
              </a:xfrm>
              <a:prstGeom prst="plaque">
                <a:avLst/>
              </a:prstGeom>
              <a:grpFill/>
            </p:spPr>
            <p:style>
              <a:lnRef idx="0">
                <a:schemeClr val="lt1">
                  <a:hueOff val="0"/>
                  <a:satOff val="0"/>
                  <a:lumOff val="0"/>
                  <a:alphaOff val="0"/>
                </a:schemeClr>
              </a:lnRef>
              <a:fillRef idx="3">
                <a:scrgbClr r="0" g="0" b="0"/>
              </a:fillRef>
              <a:effectRef idx="3">
                <a:schemeClr val="accent2">
                  <a:hueOff val="0"/>
                  <a:satOff val="0"/>
                  <a:lumOff val="0"/>
                  <a:alphaOff val="0"/>
                </a:schemeClr>
              </a:effectRef>
              <a:fontRef idx="minor">
                <a:schemeClr val="lt1"/>
              </a:fontRef>
            </p:style>
          </p:sp>
          <p:sp>
            <p:nvSpPr>
              <p:cNvPr id="16" name="Düzlem 4"/>
              <p:cNvSpPr/>
              <p:nvPr/>
            </p:nvSpPr>
            <p:spPr>
              <a:xfrm>
                <a:off x="57492" y="1889292"/>
                <a:ext cx="1586316" cy="1480640"/>
              </a:xfrm>
              <a:prstGeom prst="rect">
                <a:avLst/>
              </a:prstGeom>
              <a:noFill/>
            </p:spPr>
            <p:style>
              <a:lnRef idx="0">
                <a:scrgbClr r="0" g="0" b="0"/>
              </a:lnRef>
              <a:fillRef idx="0">
                <a:scrgbClr r="0" g="0" b="0"/>
              </a:fillRef>
              <a:effectRef idx="0">
                <a:scrgbClr r="0" g="0" b="0"/>
              </a:effectRef>
              <a:fontRef idx="minor">
                <a:schemeClr val="lt1"/>
              </a:fontRef>
            </p:style>
            <p:txBody>
              <a:bodyPr lIns="76200" tIns="76200" rIns="76200" bIns="76200" spcCol="1270" anchor="ctr"/>
              <a:lstStyle/>
              <a:p>
                <a:pPr algn="ctr" defTabSz="889000">
                  <a:lnSpc>
                    <a:spcPct val="90000"/>
                  </a:lnSpc>
                  <a:spcAft>
                    <a:spcPct val="35000"/>
                  </a:spcAft>
                  <a:defRPr/>
                </a:pPr>
                <a:r>
                  <a:rPr lang="tr-TR" sz="1600" b="1" dirty="0">
                    <a:solidFill>
                      <a:schemeClr val="tx2"/>
                    </a:solidFill>
                  </a:rPr>
                  <a:t>Pazarlama/Tutundurma Destekleri</a:t>
                </a:r>
                <a:endParaRPr lang="en-US" sz="1600" b="1" dirty="0">
                  <a:solidFill>
                    <a:schemeClr val="tx2"/>
                  </a:solidFill>
                </a:endParaRPr>
              </a:p>
            </p:txBody>
          </p:sp>
        </p:grpSp>
      </p:grpSp>
      <p:grpSp>
        <p:nvGrpSpPr>
          <p:cNvPr id="17" name="Grup 16"/>
          <p:cNvGrpSpPr/>
          <p:nvPr/>
        </p:nvGrpSpPr>
        <p:grpSpPr>
          <a:xfrm>
            <a:off x="8813611" y="1247879"/>
            <a:ext cx="2666464" cy="4483220"/>
            <a:chOff x="6654714" y="1157375"/>
            <a:chExt cx="2362856" cy="4409400"/>
          </a:xfrm>
        </p:grpSpPr>
        <p:sp>
          <p:nvSpPr>
            <p:cNvPr id="18" name="Rectangle 8"/>
            <p:cNvSpPr>
              <a:spLocks noChangeArrowheads="1"/>
            </p:cNvSpPr>
            <p:nvPr/>
          </p:nvSpPr>
          <p:spPr bwMode="auto">
            <a:xfrm>
              <a:off x="6758260" y="2119053"/>
              <a:ext cx="2259310" cy="3447722"/>
            </a:xfrm>
            <a:prstGeom prst="rect">
              <a:avLst/>
            </a:prstGeom>
            <a:gradFill>
              <a:gsLst>
                <a:gs pos="0">
                  <a:schemeClr val="bg1"/>
                </a:gs>
                <a:gs pos="100000">
                  <a:schemeClr val="accent2">
                    <a:lumMod val="20000"/>
                    <a:lumOff val="80000"/>
                  </a:schemeClr>
                </a:gs>
              </a:gsLst>
            </a:gradFill>
            <a:ln>
              <a:noFill/>
              <a:headEnd/>
              <a:tailEnd/>
            </a:ln>
            <a:effectLst/>
          </p:spPr>
          <p:style>
            <a:lnRef idx="1">
              <a:schemeClr val="accent2"/>
            </a:lnRef>
            <a:fillRef idx="2">
              <a:schemeClr val="accent2"/>
            </a:fillRef>
            <a:effectRef idx="1">
              <a:schemeClr val="accent2"/>
            </a:effectRef>
            <a:fontRef idx="minor">
              <a:schemeClr val="dk1"/>
            </a:fontRef>
          </p:style>
          <p:txBody>
            <a:bodyPr anchor="ctr"/>
            <a:lstStyle>
              <a:lvl1pPr marL="142875" indent="-142875">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buFont typeface="Arial" panose="020B0604020202020204" pitchFamily="34" charset="0"/>
                <a:buChar char="•"/>
                <a:defRPr/>
              </a:pPr>
              <a:r>
                <a:rPr lang="tr-TR" altLang="tr-TR" sz="1800" b="1" dirty="0">
                  <a:solidFill>
                    <a:srgbClr val="000000"/>
                  </a:solidFill>
                  <a:latin typeface="+mj-lt"/>
                </a:rPr>
                <a:t>Tasarım</a:t>
              </a:r>
            </a:p>
            <a:p>
              <a:pPr>
                <a:defRPr/>
              </a:pPr>
              <a:endParaRPr lang="tr-TR" altLang="tr-TR" sz="1800" b="1" dirty="0">
                <a:solidFill>
                  <a:srgbClr val="000000"/>
                </a:solidFill>
                <a:latin typeface="+mj-lt"/>
              </a:endParaRPr>
            </a:p>
            <a:p>
              <a:pPr>
                <a:buFont typeface="Arial" panose="020B0604020202020204" pitchFamily="34" charset="0"/>
                <a:buChar char="•"/>
                <a:defRPr/>
              </a:pPr>
              <a:r>
                <a:rPr lang="tr-TR" altLang="tr-TR" sz="1800" b="1" dirty="0">
                  <a:solidFill>
                    <a:srgbClr val="000000"/>
                  </a:solidFill>
                  <a:latin typeface="+mj-lt"/>
                </a:rPr>
                <a:t>Marka – </a:t>
              </a:r>
              <a:r>
                <a:rPr lang="tr-TR" altLang="tr-TR" sz="1800" b="1" dirty="0" err="1">
                  <a:solidFill>
                    <a:srgbClr val="000000"/>
                  </a:solidFill>
                  <a:latin typeface="+mj-lt"/>
                </a:rPr>
                <a:t>Turquality</a:t>
              </a:r>
              <a:endParaRPr lang="tr-TR" altLang="tr-TR" sz="1800" b="1" dirty="0">
                <a:solidFill>
                  <a:srgbClr val="000000"/>
                </a:solidFill>
                <a:latin typeface="+mj-lt"/>
              </a:endParaRPr>
            </a:p>
            <a:p>
              <a:pPr>
                <a:buFont typeface="Arial" panose="020B0604020202020204" pitchFamily="34" charset="0"/>
                <a:buChar char="•"/>
                <a:defRPr/>
              </a:pPr>
              <a:endParaRPr lang="tr-TR" altLang="tr-TR" sz="1800" b="1" dirty="0">
                <a:solidFill>
                  <a:srgbClr val="000000"/>
                </a:solidFill>
                <a:latin typeface="+mj-lt"/>
              </a:endParaRPr>
            </a:p>
            <a:p>
              <a:pPr>
                <a:buFont typeface="Arial" panose="020B0604020202020204" pitchFamily="34" charset="0"/>
                <a:buChar char="•"/>
                <a:defRPr/>
              </a:pPr>
              <a:endParaRPr lang="tr-TR" altLang="tr-TR" sz="1600" b="1" dirty="0">
                <a:solidFill>
                  <a:srgbClr val="000000"/>
                </a:solidFill>
                <a:latin typeface="+mj-lt"/>
              </a:endParaRPr>
            </a:p>
            <a:p>
              <a:pPr marL="0" indent="0">
                <a:defRPr/>
              </a:pPr>
              <a:endParaRPr lang="tr-TR" altLang="tr-TR" sz="1600" b="1" dirty="0">
                <a:solidFill>
                  <a:srgbClr val="000000"/>
                </a:solidFill>
                <a:latin typeface="+mj-lt"/>
              </a:endParaRPr>
            </a:p>
            <a:p>
              <a:pPr marL="0" indent="0">
                <a:defRPr/>
              </a:pPr>
              <a:endParaRPr lang="tr-TR" altLang="tr-TR" sz="1200" b="1" dirty="0">
                <a:solidFill>
                  <a:srgbClr val="FF0000"/>
                </a:solidFill>
                <a:latin typeface="+mj-lt"/>
              </a:endParaRPr>
            </a:p>
            <a:p>
              <a:pPr>
                <a:defRPr/>
              </a:pPr>
              <a:endParaRPr lang="tr-TR" altLang="tr-TR" sz="1400" b="1" dirty="0">
                <a:solidFill>
                  <a:schemeClr val="tx2"/>
                </a:solidFill>
                <a:latin typeface="+mj-lt"/>
              </a:endParaRPr>
            </a:p>
          </p:txBody>
        </p:sp>
        <p:grpSp>
          <p:nvGrpSpPr>
            <p:cNvPr id="19" name="Grup 18"/>
            <p:cNvGrpSpPr/>
            <p:nvPr/>
          </p:nvGrpSpPr>
          <p:grpSpPr>
            <a:xfrm>
              <a:off x="6654714" y="1157375"/>
              <a:ext cx="2362855" cy="733156"/>
              <a:chOff x="173706" y="1266826"/>
              <a:chExt cx="1450067" cy="2257074"/>
            </a:xfrm>
            <a:solidFill>
              <a:schemeClr val="accent2">
                <a:lumMod val="75000"/>
              </a:schemeClr>
            </a:solidFill>
          </p:grpSpPr>
          <p:sp>
            <p:nvSpPr>
              <p:cNvPr id="20" name="Düzlem 19"/>
              <p:cNvSpPr/>
              <p:nvPr/>
            </p:nvSpPr>
            <p:spPr>
              <a:xfrm>
                <a:off x="220082" y="1266826"/>
                <a:ext cx="1403691" cy="2257074"/>
              </a:xfrm>
              <a:prstGeom prst="plaque">
                <a:avLst/>
              </a:prstGeom>
              <a:grpFill/>
            </p:spPr>
            <p:style>
              <a:lnRef idx="0">
                <a:schemeClr val="lt1">
                  <a:hueOff val="0"/>
                  <a:satOff val="0"/>
                  <a:lumOff val="0"/>
                  <a:alphaOff val="0"/>
                </a:schemeClr>
              </a:lnRef>
              <a:fillRef idx="3">
                <a:scrgbClr r="0" g="0" b="0"/>
              </a:fillRef>
              <a:effectRef idx="3">
                <a:schemeClr val="accent2">
                  <a:hueOff val="0"/>
                  <a:satOff val="0"/>
                  <a:lumOff val="0"/>
                  <a:alphaOff val="0"/>
                </a:schemeClr>
              </a:effectRef>
              <a:fontRef idx="minor">
                <a:schemeClr val="lt1"/>
              </a:fontRef>
            </p:style>
          </p:sp>
          <p:sp>
            <p:nvSpPr>
              <p:cNvPr id="21" name="Düzlem 4"/>
              <p:cNvSpPr/>
              <p:nvPr/>
            </p:nvSpPr>
            <p:spPr>
              <a:xfrm>
                <a:off x="173706" y="1655043"/>
                <a:ext cx="1340453" cy="1480641"/>
              </a:xfrm>
              <a:prstGeom prst="rect">
                <a:avLst/>
              </a:prstGeom>
              <a:noFill/>
            </p:spPr>
            <p:style>
              <a:lnRef idx="0">
                <a:scrgbClr r="0" g="0" b="0"/>
              </a:lnRef>
              <a:fillRef idx="0">
                <a:scrgbClr r="0" g="0" b="0"/>
              </a:fillRef>
              <a:effectRef idx="0">
                <a:scrgbClr r="0" g="0" b="0"/>
              </a:effectRef>
              <a:fontRef idx="minor">
                <a:schemeClr val="lt1"/>
              </a:fontRef>
            </p:style>
            <p:txBody>
              <a:bodyPr lIns="76200" tIns="76200" rIns="76200" bIns="76200" spcCol="1270" anchor="ctr"/>
              <a:lstStyle/>
              <a:p>
                <a:pPr algn="ctr" defTabSz="889000">
                  <a:lnSpc>
                    <a:spcPct val="90000"/>
                  </a:lnSpc>
                  <a:spcAft>
                    <a:spcPct val="35000"/>
                  </a:spcAft>
                  <a:defRPr/>
                </a:pPr>
                <a:r>
                  <a:rPr lang="tr-TR" sz="1400" b="1" dirty="0">
                    <a:solidFill>
                      <a:schemeClr val="tx2"/>
                    </a:solidFill>
                    <a:latin typeface="+mj-lt"/>
                  </a:rPr>
                  <a:t>Yüksek Katma Değere Yönelik Destekler</a:t>
                </a:r>
                <a:endParaRPr lang="en-US" sz="1400" b="1" dirty="0">
                  <a:solidFill>
                    <a:schemeClr val="tx2"/>
                  </a:solidFill>
                  <a:latin typeface="+mj-lt"/>
                </a:endParaRPr>
              </a:p>
            </p:txBody>
          </p:sp>
        </p:grpSp>
      </p:grpSp>
      <p:sp>
        <p:nvSpPr>
          <p:cNvPr id="22" name="Sağ Ok 21"/>
          <p:cNvSpPr/>
          <p:nvPr/>
        </p:nvSpPr>
        <p:spPr>
          <a:xfrm>
            <a:off x="3628440" y="3414645"/>
            <a:ext cx="511431" cy="404356"/>
          </a:xfrm>
          <a:prstGeom prst="rightArrow">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tr-TR"/>
          </a:p>
        </p:txBody>
      </p:sp>
      <p:sp>
        <p:nvSpPr>
          <p:cNvPr id="24" name="Unvan 1"/>
          <p:cNvSpPr>
            <a:spLocks noGrp="1"/>
          </p:cNvSpPr>
          <p:nvPr>
            <p:ph type="title"/>
          </p:nvPr>
        </p:nvSpPr>
        <p:spPr>
          <a:xfrm>
            <a:off x="1487490" y="332712"/>
            <a:ext cx="10704511" cy="396000"/>
          </a:xfrm>
        </p:spPr>
        <p:txBody>
          <a:bodyPr/>
          <a:lstStyle/>
          <a:p>
            <a:r>
              <a:rPr lang="tr-TR" dirty="0" smtClean="0"/>
              <a:t>MAL İHRACATINA YÖNELİK DESTEKLER</a:t>
            </a:r>
            <a:endParaRPr lang="tr-TR" dirty="0"/>
          </a:p>
        </p:txBody>
      </p:sp>
      <p:sp>
        <p:nvSpPr>
          <p:cNvPr id="26" name="Sağ Ok 25"/>
          <p:cNvSpPr/>
          <p:nvPr/>
        </p:nvSpPr>
        <p:spPr>
          <a:xfrm>
            <a:off x="8302180" y="3414645"/>
            <a:ext cx="511431" cy="404356"/>
          </a:xfrm>
          <a:prstGeom prst="rightArrow">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tr-TR"/>
          </a:p>
        </p:txBody>
      </p:sp>
      <p:sp>
        <p:nvSpPr>
          <p:cNvPr id="28" name="object 7"/>
          <p:cNvSpPr txBox="1"/>
          <p:nvPr/>
        </p:nvSpPr>
        <p:spPr>
          <a:xfrm>
            <a:off x="3138298" y="370611"/>
            <a:ext cx="6874251" cy="380796"/>
          </a:xfrm>
          <a:prstGeom prst="rect">
            <a:avLst/>
          </a:prstGeom>
        </p:spPr>
        <p:txBody>
          <a:bodyPr wrap="square" lIns="0" tIns="0" rIns="0" bIns="0" rtlCol="0">
            <a:noAutofit/>
          </a:bodyPr>
          <a:lstStyle/>
          <a:p>
            <a:pPr marL="12700">
              <a:lnSpc>
                <a:spcPts val="2950"/>
              </a:lnSpc>
              <a:spcBef>
                <a:spcPts val="147"/>
              </a:spcBef>
            </a:pPr>
            <a:r>
              <a:rPr lang="tr-TR" sz="4200" b="1" baseline="2925" dirty="0" smtClean="0">
                <a:solidFill>
                  <a:srgbClr val="FFFFFF"/>
                </a:solidFill>
                <a:cs typeface="Calibri"/>
              </a:rPr>
              <a:t>MAL İHRACATINA YÖNELİK DESTEKLER</a:t>
            </a:r>
            <a:endParaRPr sz="2800" dirty="0">
              <a:cs typeface="Calibri"/>
            </a:endParaRPr>
          </a:p>
        </p:txBody>
      </p:sp>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2</a:t>
            </a:fld>
            <a:endParaRPr lang="en-US" dirty="0">
              <a:solidFill>
                <a:srgbClr val="FFFFFF"/>
              </a:solidFill>
            </a:endParaRPr>
          </a:p>
        </p:txBody>
      </p:sp>
      <p:pic>
        <p:nvPicPr>
          <p:cNvPr id="3" name="Resim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597" y="377208"/>
            <a:ext cx="4133615" cy="1777454"/>
          </a:xfrm>
          <a:prstGeom prst="rect">
            <a:avLst/>
          </a:prstGeom>
        </p:spPr>
      </p:pic>
    </p:spTree>
    <p:extLst>
      <p:ext uri="{BB962C8B-B14F-4D97-AF65-F5344CB8AC3E}">
        <p14:creationId xmlns:p14="http://schemas.microsoft.com/office/powerpoint/2010/main" val="1454371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ayt Numarası Yer Tutucusu 6"/>
          <p:cNvSpPr>
            <a:spLocks noGrp="1"/>
          </p:cNvSpPr>
          <p:nvPr>
            <p:ph type="sldNum" sz="quarter" idx="12"/>
          </p:nvPr>
        </p:nvSpPr>
        <p:spPr/>
        <p:txBody>
          <a:bodyPr/>
          <a:lstStyle/>
          <a:p>
            <a:fld id="{D57F1E4F-1CFF-5643-939E-02111984F565}" type="slidenum">
              <a:rPr lang="en-US" smtClean="0">
                <a:solidFill>
                  <a:srgbClr val="FFFFFF"/>
                </a:solidFill>
              </a:rPr>
              <a:pPr/>
              <a:t>20</a:t>
            </a:fld>
            <a:endParaRPr lang="en-US" dirty="0">
              <a:solidFill>
                <a:srgbClr val="FFFFFF"/>
              </a:solidFill>
            </a:endParaRPr>
          </a:p>
        </p:txBody>
      </p:sp>
      <p:graphicFrame>
        <p:nvGraphicFramePr>
          <p:cNvPr id="8" name="Tablo 7"/>
          <p:cNvGraphicFramePr>
            <a:graphicFrameLocks noGrp="1"/>
          </p:cNvGraphicFramePr>
          <p:nvPr>
            <p:extLst/>
          </p:nvPr>
        </p:nvGraphicFramePr>
        <p:xfrm>
          <a:off x="392964" y="1952541"/>
          <a:ext cx="11165980" cy="3353977"/>
        </p:xfrm>
        <a:graphic>
          <a:graphicData uri="http://schemas.openxmlformats.org/drawingml/2006/table">
            <a:tbl>
              <a:tblPr>
                <a:tableStyleId>{5C22544A-7EE6-4342-B048-85BDC9FD1C3A}</a:tableStyleId>
              </a:tblPr>
              <a:tblGrid>
                <a:gridCol w="2233196">
                  <a:extLst>
                    <a:ext uri="{9D8B030D-6E8A-4147-A177-3AD203B41FA5}">
                      <a16:colId xmlns:a16="http://schemas.microsoft.com/office/drawing/2014/main" xmlns="" val="20000"/>
                    </a:ext>
                  </a:extLst>
                </a:gridCol>
                <a:gridCol w="2233196">
                  <a:extLst>
                    <a:ext uri="{9D8B030D-6E8A-4147-A177-3AD203B41FA5}">
                      <a16:colId xmlns:a16="http://schemas.microsoft.com/office/drawing/2014/main" xmlns="" val="20001"/>
                    </a:ext>
                  </a:extLst>
                </a:gridCol>
                <a:gridCol w="2233196">
                  <a:extLst>
                    <a:ext uri="{9D8B030D-6E8A-4147-A177-3AD203B41FA5}">
                      <a16:colId xmlns:a16="http://schemas.microsoft.com/office/drawing/2014/main" xmlns="" val="20002"/>
                    </a:ext>
                  </a:extLst>
                </a:gridCol>
                <a:gridCol w="2233196">
                  <a:extLst>
                    <a:ext uri="{9D8B030D-6E8A-4147-A177-3AD203B41FA5}">
                      <a16:colId xmlns:a16="http://schemas.microsoft.com/office/drawing/2014/main" xmlns="" val="20003"/>
                    </a:ext>
                  </a:extLst>
                </a:gridCol>
                <a:gridCol w="2233196">
                  <a:extLst>
                    <a:ext uri="{9D8B030D-6E8A-4147-A177-3AD203B41FA5}">
                      <a16:colId xmlns:a16="http://schemas.microsoft.com/office/drawing/2014/main" xmlns="" val="20004"/>
                    </a:ext>
                  </a:extLst>
                </a:gridCol>
              </a:tblGrid>
              <a:tr h="753300">
                <a:tc>
                  <a:txBody>
                    <a:bodyPr/>
                    <a:lstStyle/>
                    <a:p>
                      <a:pPr algn="ctr" fontAlgn="ctr"/>
                      <a:r>
                        <a:rPr lang="tr-TR" sz="1800" b="1" u="none" strike="noStrike" dirty="0">
                          <a:solidFill>
                            <a:schemeClr val="bg2"/>
                          </a:solidFill>
                          <a:effectLst/>
                        </a:rPr>
                        <a:t>Destek Türü</a:t>
                      </a:r>
                      <a:endParaRPr lang="tr-TR" sz="1800" b="1" i="0" u="none" strike="noStrike" dirty="0">
                        <a:solidFill>
                          <a:schemeClr val="bg2"/>
                        </a:solidFill>
                        <a:effectLst/>
                        <a:latin typeface="Calibri" panose="020F0502020204030204" pitchFamily="34" charset="0"/>
                      </a:endParaRPr>
                    </a:p>
                  </a:txBody>
                  <a:tcPr marL="9525" marR="9525" marT="9525" marB="0" anchor="ctr">
                    <a:solidFill>
                      <a:schemeClr val="accent1">
                        <a:alpha val="12000"/>
                      </a:schemeClr>
                    </a:solidFill>
                  </a:tcPr>
                </a:tc>
                <a:tc>
                  <a:txBody>
                    <a:bodyPr/>
                    <a:lstStyle/>
                    <a:p>
                      <a:pPr algn="ctr" fontAlgn="ctr"/>
                      <a:r>
                        <a:rPr lang="tr-TR" sz="1800" b="1" u="none" strike="noStrike" dirty="0">
                          <a:solidFill>
                            <a:schemeClr val="bg2"/>
                          </a:solidFill>
                          <a:effectLst/>
                        </a:rPr>
                        <a:t>Destek</a:t>
                      </a:r>
                      <a:endParaRPr lang="tr-TR" sz="1800" b="1" i="0" u="none" strike="noStrike" dirty="0">
                        <a:solidFill>
                          <a:schemeClr val="bg2"/>
                        </a:solidFill>
                        <a:effectLst/>
                        <a:latin typeface="Calibri" panose="020F0502020204030204" pitchFamily="34" charset="0"/>
                      </a:endParaRPr>
                    </a:p>
                    <a:p>
                      <a:pPr algn="ctr" fontAlgn="ctr"/>
                      <a:r>
                        <a:rPr lang="tr-TR" sz="1800" b="1" u="none" strike="noStrike" dirty="0">
                          <a:solidFill>
                            <a:schemeClr val="bg2"/>
                          </a:solidFill>
                          <a:effectLst/>
                        </a:rPr>
                        <a:t>Oranı</a:t>
                      </a:r>
                      <a:endParaRPr lang="tr-TR" sz="1800" b="1" i="0" u="none" strike="noStrike" dirty="0">
                        <a:solidFill>
                          <a:schemeClr val="bg2"/>
                        </a:solidFill>
                        <a:effectLst/>
                        <a:latin typeface="Calibri" panose="020F0502020204030204" pitchFamily="34" charset="0"/>
                      </a:endParaRPr>
                    </a:p>
                  </a:txBody>
                  <a:tcPr marL="9525" marR="9525" marT="9525" marB="0" anchor="ctr">
                    <a:solidFill>
                      <a:schemeClr val="accent1">
                        <a:alpha val="12000"/>
                      </a:schemeClr>
                    </a:solidFill>
                  </a:tcPr>
                </a:tc>
                <a:tc>
                  <a:txBody>
                    <a:bodyPr/>
                    <a:lstStyle/>
                    <a:p>
                      <a:pPr algn="ctr" fontAlgn="ctr"/>
                      <a:r>
                        <a:rPr lang="tr-TR" sz="1800" b="1" u="none" strike="noStrike">
                          <a:solidFill>
                            <a:schemeClr val="bg2"/>
                          </a:solidFill>
                          <a:effectLst/>
                        </a:rPr>
                        <a:t>Destek Limiti</a:t>
                      </a:r>
                      <a:endParaRPr lang="tr-TR" sz="1800" b="1" i="0" u="none" strike="noStrike">
                        <a:solidFill>
                          <a:schemeClr val="bg2"/>
                        </a:solidFill>
                        <a:effectLst/>
                        <a:latin typeface="Calibri" panose="020F0502020204030204" pitchFamily="34" charset="0"/>
                      </a:endParaRPr>
                    </a:p>
                  </a:txBody>
                  <a:tcPr marL="9525" marR="9525" marT="9525" marB="0" anchor="ctr">
                    <a:solidFill>
                      <a:schemeClr val="accent1">
                        <a:alpha val="12000"/>
                      </a:schemeClr>
                    </a:solidFill>
                  </a:tcPr>
                </a:tc>
                <a:tc>
                  <a:txBody>
                    <a:bodyPr/>
                    <a:lstStyle/>
                    <a:p>
                      <a:pPr algn="ctr" fontAlgn="ctr"/>
                      <a:r>
                        <a:rPr lang="tr-TR" sz="1800" b="1" u="none" strike="noStrike">
                          <a:solidFill>
                            <a:schemeClr val="bg2"/>
                          </a:solidFill>
                          <a:effectLst/>
                        </a:rPr>
                        <a:t>Süre/Adet</a:t>
                      </a:r>
                      <a:endParaRPr lang="tr-TR" sz="1800" b="1" i="0" u="none" strike="noStrike">
                        <a:solidFill>
                          <a:schemeClr val="bg2"/>
                        </a:solidFill>
                        <a:effectLst/>
                        <a:latin typeface="Calibri" panose="020F0502020204030204" pitchFamily="34" charset="0"/>
                      </a:endParaRPr>
                    </a:p>
                  </a:txBody>
                  <a:tcPr marL="9525" marR="9525" marT="9525" marB="0" anchor="ctr">
                    <a:solidFill>
                      <a:schemeClr val="accent1">
                        <a:alpha val="12000"/>
                      </a:schemeClr>
                    </a:solidFill>
                  </a:tcPr>
                </a:tc>
                <a:tc>
                  <a:txBody>
                    <a:bodyPr/>
                    <a:lstStyle/>
                    <a:p>
                      <a:pPr algn="ctr" fontAlgn="ctr"/>
                      <a:r>
                        <a:rPr lang="tr-TR" sz="1800" b="1" u="none" strike="noStrike">
                          <a:solidFill>
                            <a:schemeClr val="bg2"/>
                          </a:solidFill>
                          <a:effectLst/>
                        </a:rPr>
                        <a:t>Faydalanıcı</a:t>
                      </a:r>
                      <a:endParaRPr lang="tr-TR" sz="1800" b="1" i="0" u="none" strike="noStrike">
                        <a:solidFill>
                          <a:schemeClr val="bg2"/>
                        </a:solidFill>
                        <a:effectLst/>
                        <a:latin typeface="Calibri" panose="020F0502020204030204" pitchFamily="34" charset="0"/>
                      </a:endParaRPr>
                    </a:p>
                  </a:txBody>
                  <a:tcPr marL="9525" marR="9525" marT="9525" marB="0" anchor="ctr">
                    <a:solidFill>
                      <a:schemeClr val="accent1">
                        <a:alpha val="12000"/>
                      </a:schemeClr>
                    </a:solidFill>
                  </a:tcPr>
                </a:tc>
                <a:extLst>
                  <a:ext uri="{0D108BD9-81ED-4DB2-BD59-A6C34878D82A}">
                    <a16:rowId xmlns:a16="http://schemas.microsoft.com/office/drawing/2014/main" xmlns="" val="10001"/>
                  </a:ext>
                </a:extLst>
              </a:tr>
              <a:tr h="2600677">
                <a:tc>
                  <a:txBody>
                    <a:bodyPr/>
                    <a:lstStyle/>
                    <a:p>
                      <a:pPr algn="ctr" fontAlgn="ctr"/>
                      <a:r>
                        <a:rPr lang="tr-TR" sz="1800" b="1" u="none" strike="noStrike" dirty="0">
                          <a:solidFill>
                            <a:schemeClr val="bg2"/>
                          </a:solidFill>
                          <a:effectLst/>
                        </a:rPr>
                        <a:t>Firmanın tedarikçi olmak için ihtiyaç duyduğu </a:t>
                      </a:r>
                      <a:r>
                        <a:rPr lang="tr-TR" sz="1800" b="1" u="none" strike="noStrike" dirty="0" smtClean="0">
                          <a:solidFill>
                            <a:schemeClr val="bg2"/>
                          </a:solidFill>
                          <a:effectLst/>
                        </a:rPr>
                        <a:t>mal ve hizmetler</a:t>
                      </a:r>
                      <a:endParaRPr lang="tr-TR" sz="1800" b="1" i="0" u="none" strike="noStrike" dirty="0">
                        <a:solidFill>
                          <a:schemeClr val="bg2"/>
                        </a:solidFill>
                        <a:effectLst/>
                        <a:latin typeface="Calibri" panose="020F0502020204030204" pitchFamily="34" charset="0"/>
                      </a:endParaRPr>
                    </a:p>
                  </a:txBody>
                  <a:tcPr marL="9525" marR="9525" marT="9525" marB="0" anchor="ctr">
                    <a:solidFill>
                      <a:schemeClr val="accent1">
                        <a:alpha val="12000"/>
                      </a:schemeClr>
                    </a:solidFill>
                  </a:tcPr>
                </a:tc>
                <a:tc>
                  <a:txBody>
                    <a:bodyPr/>
                    <a:lstStyle/>
                    <a:p>
                      <a:pPr algn="ctr" fontAlgn="ctr"/>
                      <a:r>
                        <a:rPr lang="tr-TR" sz="1800" b="1" u="none" strike="noStrike" dirty="0">
                          <a:solidFill>
                            <a:schemeClr val="bg2"/>
                          </a:solidFill>
                          <a:effectLst/>
                        </a:rPr>
                        <a:t>50%</a:t>
                      </a:r>
                      <a:endParaRPr lang="tr-TR" sz="1800" b="1" i="0" u="none" strike="noStrike" dirty="0">
                        <a:solidFill>
                          <a:schemeClr val="bg2"/>
                        </a:solidFill>
                        <a:effectLst/>
                        <a:latin typeface="Calibri" panose="020F0502020204030204" pitchFamily="34" charset="0"/>
                      </a:endParaRPr>
                    </a:p>
                  </a:txBody>
                  <a:tcPr marL="9525" marR="9525" marT="9525" marB="0" anchor="ctr">
                    <a:solidFill>
                      <a:schemeClr val="accent1">
                        <a:alpha val="12000"/>
                      </a:schemeClr>
                    </a:solidFill>
                  </a:tcPr>
                </a:tc>
                <a:tc>
                  <a:txBody>
                    <a:bodyPr/>
                    <a:lstStyle/>
                    <a:p>
                      <a:pPr algn="ctr" fontAlgn="ctr"/>
                      <a:r>
                        <a:rPr lang="tr-TR" sz="1800" b="1" u="none" strike="noStrike" dirty="0">
                          <a:solidFill>
                            <a:schemeClr val="bg2"/>
                          </a:solidFill>
                          <a:effectLst/>
                        </a:rPr>
                        <a:t>1.000.000 $</a:t>
                      </a:r>
                      <a:endParaRPr lang="tr-TR" sz="1800" b="1" i="0" u="none" strike="noStrike" dirty="0">
                        <a:solidFill>
                          <a:schemeClr val="bg2"/>
                        </a:solidFill>
                        <a:effectLst/>
                        <a:latin typeface="Calibri" panose="020F0502020204030204" pitchFamily="34" charset="0"/>
                      </a:endParaRPr>
                    </a:p>
                  </a:txBody>
                  <a:tcPr marL="9525" marR="9525" marT="9525" marB="0" anchor="ctr">
                    <a:solidFill>
                      <a:schemeClr val="accent1">
                        <a:alpha val="12000"/>
                      </a:schemeClr>
                    </a:solidFill>
                  </a:tcPr>
                </a:tc>
                <a:tc>
                  <a:txBody>
                    <a:bodyPr/>
                    <a:lstStyle/>
                    <a:p>
                      <a:pPr algn="ctr" fontAlgn="ctr"/>
                      <a:r>
                        <a:rPr lang="tr-TR" sz="1800" b="1" u="none" strike="noStrike" dirty="0">
                          <a:solidFill>
                            <a:schemeClr val="bg2"/>
                          </a:solidFill>
                          <a:effectLst/>
                        </a:rPr>
                        <a:t>2 yıl</a:t>
                      </a:r>
                      <a:endParaRPr lang="tr-TR" sz="1800" b="1" i="0" u="none" strike="noStrike" dirty="0">
                        <a:solidFill>
                          <a:schemeClr val="bg2"/>
                        </a:solidFill>
                        <a:effectLst/>
                        <a:latin typeface="Calibri" panose="020F0502020204030204" pitchFamily="34" charset="0"/>
                      </a:endParaRPr>
                    </a:p>
                  </a:txBody>
                  <a:tcPr marL="9525" marR="9525" marT="9525" marB="0" anchor="ctr">
                    <a:solidFill>
                      <a:schemeClr val="accent1">
                        <a:alpha val="12000"/>
                      </a:schemeClr>
                    </a:solidFill>
                  </a:tcPr>
                </a:tc>
                <a:tc>
                  <a:txBody>
                    <a:bodyPr/>
                    <a:lstStyle/>
                    <a:p>
                      <a:pPr algn="ctr" fontAlgn="ctr"/>
                      <a:r>
                        <a:rPr lang="tr-TR" sz="1800" b="1" u="none" strike="noStrike" dirty="0">
                          <a:solidFill>
                            <a:schemeClr val="bg2"/>
                          </a:solidFill>
                          <a:effectLst/>
                        </a:rPr>
                        <a:t>İmalatçı Şirketler</a:t>
                      </a:r>
                      <a:endParaRPr lang="tr-TR" sz="1800" b="1" i="0" u="none" strike="noStrike" dirty="0">
                        <a:solidFill>
                          <a:schemeClr val="bg2"/>
                        </a:solidFill>
                        <a:effectLst/>
                        <a:latin typeface="Calibri" panose="020F0502020204030204" pitchFamily="34" charset="0"/>
                      </a:endParaRPr>
                    </a:p>
                  </a:txBody>
                  <a:tcPr marL="9525" marR="9525" marT="9525" marB="0" anchor="ctr">
                    <a:solidFill>
                      <a:schemeClr val="accent1">
                        <a:alpha val="12000"/>
                      </a:schemeClr>
                    </a:solidFill>
                  </a:tcPr>
                </a:tc>
                <a:extLst>
                  <a:ext uri="{0D108BD9-81ED-4DB2-BD59-A6C34878D82A}">
                    <a16:rowId xmlns:a16="http://schemas.microsoft.com/office/drawing/2014/main" xmlns="" val="10003"/>
                  </a:ext>
                </a:extLst>
              </a:tr>
            </a:tbl>
          </a:graphicData>
        </a:graphic>
      </p:graphicFrame>
      <p:sp>
        <p:nvSpPr>
          <p:cNvPr id="9" name="Unvan 1"/>
          <p:cNvSpPr txBox="1">
            <a:spLocks/>
          </p:cNvSpPr>
          <p:nvPr/>
        </p:nvSpPr>
        <p:spPr>
          <a:xfrm>
            <a:off x="2141644" y="239915"/>
            <a:ext cx="8353431" cy="396000"/>
          </a:xfrm>
          <a:prstGeom prst="rect">
            <a:avLst/>
          </a:prstGeom>
        </p:spPr>
        <p:txBody>
          <a:bodyPr>
            <a:noAutofit/>
          </a:bodyPr>
          <a:lstStyle>
            <a:lvl1pPr algn="ctr" defTabSz="457200" rtl="0" eaLnBrk="1" latinLnBrk="0" hangingPunct="1">
              <a:spcBef>
                <a:spcPct val="0"/>
              </a:spcBef>
              <a:buNone/>
              <a:defRPr sz="4200" b="1" i="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800" dirty="0" smtClean="0">
                <a:solidFill>
                  <a:schemeClr val="tx2"/>
                </a:solidFill>
              </a:rPr>
              <a:t>KÜRESEL TEDARİK ZİNCİRİNE GİRİŞ DESTEĞİ</a:t>
            </a:r>
            <a:endParaRPr lang="en-US" sz="2800" dirty="0">
              <a:solidFill>
                <a:schemeClr val="tx2"/>
              </a:solidFill>
            </a:endParaRPr>
          </a:p>
        </p:txBody>
      </p:sp>
    </p:spTree>
    <p:extLst>
      <p:ext uri="{BB962C8B-B14F-4D97-AF65-F5344CB8AC3E}">
        <p14:creationId xmlns:p14="http://schemas.microsoft.com/office/powerpoint/2010/main" val="1122403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p:cNvSpPr txBox="1">
            <a:spLocks/>
          </p:cNvSpPr>
          <p:nvPr/>
        </p:nvSpPr>
        <p:spPr>
          <a:xfrm>
            <a:off x="2141644" y="239915"/>
            <a:ext cx="8353431" cy="396000"/>
          </a:xfrm>
          <a:prstGeom prst="rect">
            <a:avLst/>
          </a:prstGeom>
        </p:spPr>
        <p:txBody>
          <a:bodyPr>
            <a:noAutofit/>
          </a:bodyPr>
          <a:lstStyle>
            <a:defPPr>
              <a:defRPr lang="tr-TR"/>
            </a:defPPr>
            <a:lvl1pPr algn="ctr" defTabSz="457200">
              <a:spcBef>
                <a:spcPct val="0"/>
              </a:spcBef>
              <a:buNone/>
              <a:defRPr sz="2800" b="1" i="0">
                <a:solidFill>
                  <a:schemeClr val="tx2"/>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tr-TR" dirty="0"/>
              <a:t>KÜRESEL TEDARİK ZİNCİRİNE GİRİŞ DESTEĞİ</a:t>
            </a:r>
            <a:endParaRPr lang="en-US" dirty="0"/>
          </a:p>
        </p:txBody>
      </p:sp>
      <p:sp>
        <p:nvSpPr>
          <p:cNvPr id="4" name="İçerik Yer Tutucusu 4"/>
          <p:cNvSpPr txBox="1">
            <a:spLocks/>
          </p:cNvSpPr>
          <p:nvPr/>
        </p:nvSpPr>
        <p:spPr>
          <a:xfrm>
            <a:off x="931638" y="1250712"/>
            <a:ext cx="10537985" cy="5607288"/>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1"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1"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1"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1"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1"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indent="0" algn="just">
              <a:spcBef>
                <a:spcPct val="0"/>
              </a:spcBef>
              <a:buFont typeface="Wingdings 3" charset="2"/>
              <a:buNone/>
            </a:pPr>
            <a:endParaRPr lang="tr-TR" sz="1600" dirty="0" smtClean="0">
              <a:solidFill>
                <a:srgbClr val="494949"/>
              </a:solidFill>
              <a:latin typeface="+mn-lt"/>
            </a:endParaRPr>
          </a:p>
          <a:p>
            <a:pPr marL="0" indent="0" algn="just">
              <a:spcBef>
                <a:spcPct val="0"/>
              </a:spcBef>
              <a:buFont typeface="Wingdings 3" charset="2"/>
              <a:buNone/>
            </a:pPr>
            <a:r>
              <a:rPr lang="tr-TR" dirty="0" smtClean="0">
                <a:solidFill>
                  <a:srgbClr val="494949"/>
                </a:solidFill>
                <a:latin typeface="+mn-lt"/>
              </a:rPr>
              <a:t>İhracatçılarımızın küresel firmalar ile yeni tedarikçi ilişkileri kurmalarını sağlamak amacıyla oluşturulan yeni destek mekanizması kapsamında;</a:t>
            </a:r>
          </a:p>
          <a:p>
            <a:pPr marL="0" indent="0" algn="just">
              <a:spcBef>
                <a:spcPct val="0"/>
              </a:spcBef>
              <a:buFont typeface="Wingdings 3" charset="2"/>
              <a:buNone/>
            </a:pPr>
            <a:endParaRPr lang="tr-TR" dirty="0" smtClean="0">
              <a:solidFill>
                <a:srgbClr val="494949"/>
              </a:solidFill>
              <a:latin typeface="+mn-lt"/>
            </a:endParaRPr>
          </a:p>
          <a:p>
            <a:pPr marL="0" indent="0" algn="just">
              <a:spcBef>
                <a:spcPct val="0"/>
              </a:spcBef>
              <a:buFont typeface="Wingdings 3" charset="2"/>
              <a:buNone/>
            </a:pPr>
            <a:endParaRPr lang="tr-TR" dirty="0" smtClean="0">
              <a:solidFill>
                <a:srgbClr val="494949"/>
              </a:solidFill>
              <a:latin typeface="+mn-lt"/>
            </a:endParaRPr>
          </a:p>
          <a:p>
            <a:pPr algn="just">
              <a:spcBef>
                <a:spcPct val="0"/>
              </a:spcBef>
              <a:buFont typeface="Arial" panose="020B0604020202020204" pitchFamily="34" charset="0"/>
              <a:buChar char="•"/>
            </a:pPr>
            <a:r>
              <a:rPr lang="tr-TR" dirty="0" smtClean="0">
                <a:solidFill>
                  <a:srgbClr val="494949"/>
                </a:solidFill>
                <a:latin typeface="+mn-lt"/>
              </a:rPr>
              <a:t>Proje bazlı olarak </a:t>
            </a:r>
            <a:r>
              <a:rPr lang="tr-TR" u="sng" dirty="0" smtClean="0">
                <a:solidFill>
                  <a:srgbClr val="494949"/>
                </a:solidFill>
                <a:latin typeface="+mn-lt"/>
              </a:rPr>
              <a:t>üretici firmalarımızın</a:t>
            </a:r>
            <a:r>
              <a:rPr lang="tr-TR" dirty="0" smtClean="0">
                <a:solidFill>
                  <a:srgbClr val="494949"/>
                </a:solidFill>
                <a:latin typeface="+mn-lt"/>
              </a:rPr>
              <a:t> ihtiyacı olan; </a:t>
            </a:r>
            <a:r>
              <a:rPr lang="tr-TR" dirty="0" smtClean="0">
                <a:solidFill>
                  <a:srgbClr val="FF0000"/>
                </a:solidFill>
                <a:latin typeface="+mn-lt"/>
              </a:rPr>
              <a:t>yazılım alımı, eğitim/ danışmanlık, müşteri </a:t>
            </a:r>
            <a:r>
              <a:rPr lang="tr-TR" smtClean="0">
                <a:solidFill>
                  <a:srgbClr val="FF0000"/>
                </a:solidFill>
                <a:latin typeface="+mn-lt"/>
              </a:rPr>
              <a:t>ziyaretleri, sertifikasyon</a:t>
            </a:r>
            <a:r>
              <a:rPr lang="tr-TR" dirty="0" smtClean="0">
                <a:solidFill>
                  <a:srgbClr val="FF0000"/>
                </a:solidFill>
                <a:latin typeface="+mn-lt"/>
              </a:rPr>
              <a:t>, ürün geliştirmeye dönük makine ekipman alımı giderler</a:t>
            </a:r>
            <a:r>
              <a:rPr lang="tr-TR" dirty="0" smtClean="0">
                <a:solidFill>
                  <a:srgbClr val="494949"/>
                </a:solidFill>
                <a:latin typeface="+mn-lt"/>
              </a:rPr>
              <a:t>i desteklenmektedir.</a:t>
            </a:r>
          </a:p>
          <a:p>
            <a:pPr algn="just">
              <a:spcBef>
                <a:spcPct val="0"/>
              </a:spcBef>
              <a:buFont typeface="Arial" panose="020B0604020202020204" pitchFamily="34" charset="0"/>
              <a:buChar char="•"/>
            </a:pPr>
            <a:endParaRPr lang="tr-TR" dirty="0" smtClean="0">
              <a:solidFill>
                <a:srgbClr val="494949"/>
              </a:solidFill>
              <a:latin typeface="+mn-lt"/>
            </a:endParaRPr>
          </a:p>
          <a:p>
            <a:pPr algn="just">
              <a:spcBef>
                <a:spcPct val="0"/>
              </a:spcBef>
              <a:buFont typeface="Arial" panose="020B0604020202020204" pitchFamily="34" charset="0"/>
              <a:buChar char="•"/>
            </a:pPr>
            <a:r>
              <a:rPr lang="tr-TR" dirty="0" smtClean="0">
                <a:solidFill>
                  <a:srgbClr val="494949"/>
                </a:solidFill>
                <a:latin typeface="+mn-lt"/>
              </a:rPr>
              <a:t>Proje kapsamında gerçekleştirilen giderler %50 oranında desteklenmektedir. </a:t>
            </a:r>
          </a:p>
          <a:p>
            <a:pPr algn="just">
              <a:spcBef>
                <a:spcPct val="0"/>
              </a:spcBef>
              <a:buFont typeface="Arial" panose="020B0604020202020204" pitchFamily="34" charset="0"/>
              <a:buChar char="•"/>
            </a:pPr>
            <a:endParaRPr lang="tr-TR" dirty="0" smtClean="0">
              <a:solidFill>
                <a:srgbClr val="494949"/>
              </a:solidFill>
              <a:latin typeface="+mn-lt"/>
            </a:endParaRPr>
          </a:p>
          <a:p>
            <a:pPr algn="just">
              <a:spcBef>
                <a:spcPct val="0"/>
              </a:spcBef>
              <a:buFont typeface="Arial" panose="020B0604020202020204" pitchFamily="34" charset="0"/>
              <a:buChar char="•"/>
            </a:pPr>
            <a:r>
              <a:rPr lang="tr-TR" dirty="0" smtClean="0">
                <a:solidFill>
                  <a:srgbClr val="494949"/>
                </a:solidFill>
                <a:latin typeface="+mn-lt"/>
              </a:rPr>
              <a:t>Proje süresi iki yıl olup proje başına 1.000.000 ABD Dolarına kadar destek verilecektir.</a:t>
            </a:r>
          </a:p>
          <a:p>
            <a:pPr algn="just">
              <a:spcBef>
                <a:spcPct val="0"/>
              </a:spcBef>
              <a:buFont typeface="Arial" panose="020B0604020202020204" pitchFamily="34" charset="0"/>
              <a:buChar char="•"/>
            </a:pPr>
            <a:endParaRPr lang="tr-TR" dirty="0" smtClean="0">
              <a:solidFill>
                <a:srgbClr val="494949"/>
              </a:solidFill>
              <a:latin typeface="+mn-lt"/>
            </a:endParaRPr>
          </a:p>
          <a:p>
            <a:pPr algn="just">
              <a:spcBef>
                <a:spcPct val="0"/>
              </a:spcBef>
              <a:buFont typeface="Arial" panose="020B0604020202020204" pitchFamily="34" charset="0"/>
              <a:buChar char="•"/>
            </a:pPr>
            <a:r>
              <a:rPr lang="tr-TR" dirty="0" smtClean="0">
                <a:solidFill>
                  <a:srgbClr val="494949"/>
                </a:solidFill>
                <a:latin typeface="+mn-lt"/>
              </a:rPr>
              <a:t>Firmaların azami 1 projesi destek kapsamındadır.</a:t>
            </a:r>
          </a:p>
          <a:p>
            <a:pPr algn="just">
              <a:spcBef>
                <a:spcPct val="0"/>
              </a:spcBef>
              <a:buFont typeface="Wingdings" panose="05000000000000000000" pitchFamily="2" charset="2"/>
              <a:buChar char="Ø"/>
            </a:pPr>
            <a:endParaRPr lang="tr-TR" sz="1600" dirty="0" smtClean="0">
              <a:solidFill>
                <a:srgbClr val="494949"/>
              </a:solidFill>
              <a:latin typeface="+mn-lt"/>
            </a:endParaRPr>
          </a:p>
          <a:p>
            <a:pPr marL="0" indent="0" algn="just">
              <a:spcBef>
                <a:spcPct val="0"/>
              </a:spcBef>
              <a:buFont typeface="Wingdings 3" charset="2"/>
              <a:buNone/>
            </a:pPr>
            <a:endParaRPr lang="tr-TR" sz="1600" dirty="0" smtClean="0">
              <a:solidFill>
                <a:srgbClr val="494949"/>
              </a:solidFill>
              <a:latin typeface="+mn-lt"/>
            </a:endParaRPr>
          </a:p>
          <a:p>
            <a:pPr marL="0" indent="0" algn="just">
              <a:spcBef>
                <a:spcPct val="0"/>
              </a:spcBef>
              <a:buFont typeface="Wingdings 3" charset="2"/>
              <a:buNone/>
            </a:pPr>
            <a:endParaRPr lang="tr-TR" sz="1600" dirty="0" smtClean="0">
              <a:solidFill>
                <a:srgbClr val="494949"/>
              </a:solidFill>
              <a:latin typeface="+mn-lt"/>
            </a:endParaRPr>
          </a:p>
          <a:p>
            <a:endParaRPr lang="en-US" sz="2400" dirty="0">
              <a:latin typeface="+mn-lt"/>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ayt Numarası Yer Tutucusu 5"/>
          <p:cNvSpPr>
            <a:spLocks noGrp="1"/>
          </p:cNvSpPr>
          <p:nvPr>
            <p:ph type="sldNum" sz="quarter" idx="12"/>
          </p:nvPr>
        </p:nvSpPr>
        <p:spPr/>
        <p:txBody>
          <a:bodyPr/>
          <a:lstStyle/>
          <a:p>
            <a:fld id="{D57F1E4F-1CFF-5643-939E-02111984F565}" type="slidenum">
              <a:rPr lang="en-US" smtClean="0">
                <a:solidFill>
                  <a:srgbClr val="FFFFFF"/>
                </a:solidFill>
              </a:rPr>
              <a:pPr/>
              <a:t>21</a:t>
            </a:fld>
            <a:endParaRPr lang="en-US" dirty="0">
              <a:solidFill>
                <a:srgbClr val="FFFFFF"/>
              </a:solidFill>
            </a:endParaRPr>
          </a:p>
        </p:txBody>
      </p:sp>
    </p:spTree>
    <p:extLst>
      <p:ext uri="{BB962C8B-B14F-4D97-AF65-F5344CB8AC3E}">
        <p14:creationId xmlns:p14="http://schemas.microsoft.com/office/powerpoint/2010/main" val="17797438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973369" y="3374009"/>
            <a:ext cx="10208369" cy="990015"/>
          </a:xfrm>
          <a:prstGeom prst="rect">
            <a:avLst/>
          </a:prstGeom>
        </p:spPr>
        <p:txBody>
          <a:bodyPr vert="horz" wrap="square" lIns="0" tIns="0" rIns="0" bIns="0" rtlCol="0">
            <a:noAutofit/>
          </a:bodyPr>
          <a:lstStyle>
            <a:defPPr>
              <a:defRPr lang="tr-TR"/>
            </a:defPPr>
            <a:lvl1pPr indent="0" algn="ctr" defTabSz="457200">
              <a:lnSpc>
                <a:spcPts val="3360"/>
              </a:lnSpc>
              <a:spcBef>
                <a:spcPts val="168"/>
              </a:spcBef>
              <a:spcAft>
                <a:spcPts val="0"/>
              </a:spcAft>
              <a:buClr>
                <a:schemeClr val="accent1"/>
              </a:buClr>
              <a:buSzPct val="80000"/>
              <a:buFont typeface="Wingdings 3" charset="2"/>
              <a:buNone/>
              <a:defRPr sz="4800" b="1" i="0" baseline="3413">
                <a:solidFill>
                  <a:srgbClr val="990000"/>
                </a:solidFill>
                <a:latin typeface="Calibri"/>
                <a:ea typeface="+mj-ea"/>
                <a:cs typeface="Calibri"/>
              </a:defRPr>
            </a:lvl1pPr>
            <a:lvl2pPr marL="742950" indent="-285750" defTabSz="457200">
              <a:spcBef>
                <a:spcPts val="1000"/>
              </a:spcBef>
              <a:spcAft>
                <a:spcPts val="0"/>
              </a:spcAft>
              <a:buClr>
                <a:schemeClr val="accent1"/>
              </a:buClr>
              <a:buSzPct val="80000"/>
              <a:buFont typeface="Wingdings 3" charset="2"/>
              <a:buChar char=""/>
              <a:defRPr b="1" i="0">
                <a:latin typeface="+mj-lt"/>
                <a:ea typeface="+mj-ea"/>
                <a:cs typeface="+mj-cs"/>
              </a:defRPr>
            </a:lvl2pPr>
            <a:lvl3pPr marL="1143000" indent="-228600" defTabSz="457200">
              <a:spcBef>
                <a:spcPts val="1000"/>
              </a:spcBef>
              <a:spcAft>
                <a:spcPts val="0"/>
              </a:spcAft>
              <a:buClr>
                <a:schemeClr val="accent1"/>
              </a:buClr>
              <a:buSzPct val="80000"/>
              <a:buFont typeface="Wingdings 3" charset="2"/>
              <a:buChar char=""/>
              <a:defRPr sz="1600" b="1" i="0">
                <a:latin typeface="+mj-lt"/>
                <a:ea typeface="+mj-ea"/>
                <a:cs typeface="+mj-cs"/>
              </a:defRPr>
            </a:lvl3pPr>
            <a:lvl4pPr marL="16002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4pPr>
            <a:lvl5pPr marL="20574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5pPr>
            <a:lvl6pPr marL="25146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6pPr>
            <a:lvl7pPr marL="29718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7pPr>
            <a:lvl8pPr marL="34290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8pPr>
            <a:lvl9pPr marL="38862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9pPr>
          </a:lstStyle>
          <a:p>
            <a:r>
              <a:rPr lang="tr-TR" dirty="0" smtClean="0"/>
              <a:t>EXİMBANK FİNANSMANIN </a:t>
            </a:r>
            <a:r>
              <a:rPr lang="tr-TR" dirty="0"/>
              <a:t>KOLAYLAŞTIRILMASI</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0192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226372" y="1088306"/>
            <a:ext cx="9692639" cy="4401205"/>
          </a:xfrm>
          <a:prstGeom prst="rect">
            <a:avLst/>
          </a:prstGeom>
          <a:noFill/>
        </p:spPr>
        <p:txBody>
          <a:bodyPr wrap="square" rtlCol="0">
            <a:spAutoFit/>
          </a:bodyPr>
          <a:lstStyle/>
          <a:p>
            <a:endParaRPr lang="en-GB" sz="2000" dirty="0"/>
          </a:p>
          <a:p>
            <a:pPr algn="just">
              <a:defRPr/>
            </a:pPr>
            <a:r>
              <a:rPr lang="tr-TR" sz="2000" b="1" dirty="0">
                <a:solidFill>
                  <a:schemeClr val="bg2"/>
                </a:solidFill>
                <a:cs typeface="ＭＳ Ｐゴシック" charset="0"/>
              </a:rPr>
              <a:t>İhracatçılarımızın yeni pazarlara girerken üstlendikleri risklerin Eximbank tarafından daha cesur bir şekilde sigortalanmasının sağlanması amacıyla; </a:t>
            </a:r>
          </a:p>
          <a:p>
            <a:pPr algn="just"/>
            <a:endParaRPr lang="tr-TR" sz="2000" dirty="0"/>
          </a:p>
          <a:p>
            <a:pPr marL="285750" indent="-285750" algn="just">
              <a:buFont typeface="Wingdings" panose="05000000000000000000" pitchFamily="2" charset="2"/>
              <a:buChar char="Ø"/>
              <a:defRPr/>
            </a:pPr>
            <a:r>
              <a:rPr lang="tr-TR" sz="2000" b="1" dirty="0">
                <a:solidFill>
                  <a:srgbClr val="FF0000"/>
                </a:solidFill>
              </a:rPr>
              <a:t>Kredi Sigortası Tazmin Desteği: </a:t>
            </a:r>
            <a:r>
              <a:rPr lang="tr-TR" sz="2000" dirty="0">
                <a:solidFill>
                  <a:schemeClr val="bg2"/>
                </a:solidFill>
              </a:rPr>
              <a:t>Eximbank’ın, tazminat ödemeleri neticesinde oluşan, zarar oranının %60’ın üzerine çıkması durumunda, bu oranın üzerinde kalan giderler </a:t>
            </a:r>
            <a:r>
              <a:rPr lang="tr-TR" sz="2000" b="1" dirty="0">
                <a:solidFill>
                  <a:schemeClr val="bg2"/>
                </a:solidFill>
              </a:rPr>
              <a:t>20 milyon ABD Dolarına kadar </a:t>
            </a:r>
            <a:r>
              <a:rPr lang="tr-TR" sz="2000" dirty="0">
                <a:solidFill>
                  <a:schemeClr val="bg2"/>
                </a:solidFill>
              </a:rPr>
              <a:t>desteklenmektedir.</a:t>
            </a:r>
            <a:endParaRPr lang="en-GB" sz="2000" dirty="0">
              <a:solidFill>
                <a:schemeClr val="bg2"/>
              </a:solidFill>
            </a:endParaRPr>
          </a:p>
          <a:p>
            <a:pPr marL="285750" indent="-285750" algn="just">
              <a:buFont typeface="Wingdings" panose="05000000000000000000" pitchFamily="2" charset="2"/>
              <a:buChar char="Ø"/>
              <a:defRPr/>
            </a:pPr>
            <a:endParaRPr lang="tr-TR" sz="2000" dirty="0"/>
          </a:p>
          <a:p>
            <a:pPr marL="285750" indent="-285750" algn="just">
              <a:buFont typeface="Wingdings" panose="05000000000000000000" pitchFamily="2" charset="2"/>
              <a:buChar char="Ø"/>
              <a:defRPr/>
            </a:pPr>
            <a:r>
              <a:rPr lang="tr-TR" sz="2000" b="1" dirty="0">
                <a:solidFill>
                  <a:srgbClr val="FF0000"/>
                </a:solidFill>
              </a:rPr>
              <a:t>Proje Bazlı İhracat Sigortası Desteği: </a:t>
            </a:r>
            <a:r>
              <a:rPr lang="tr-TR" sz="2000" dirty="0">
                <a:solidFill>
                  <a:schemeClr val="bg2"/>
                </a:solidFill>
              </a:rPr>
              <a:t>Yatırım malı ve makina gibi orta/uzun vadeli sigortaya konu nitelikteki mal ihracatının sigortalanmasına yönelik işlemlerde, Eximbank tarafından yapılan tazminat ödemelerinin </a:t>
            </a:r>
            <a:r>
              <a:rPr lang="tr-TR" sz="2000" dirty="0" err="1">
                <a:solidFill>
                  <a:schemeClr val="bg2"/>
                </a:solidFill>
              </a:rPr>
              <a:t>reasüre</a:t>
            </a:r>
            <a:r>
              <a:rPr lang="tr-TR" sz="2000" dirty="0">
                <a:solidFill>
                  <a:schemeClr val="bg2"/>
                </a:solidFill>
              </a:rPr>
              <a:t> edilemeyen kısmı  % 50 oranında yıllık </a:t>
            </a:r>
            <a:r>
              <a:rPr lang="tr-TR" sz="2000" b="1" dirty="0">
                <a:solidFill>
                  <a:schemeClr val="bg2"/>
                </a:solidFill>
              </a:rPr>
              <a:t>100 milyon ABD Dolarına kadar </a:t>
            </a:r>
            <a:r>
              <a:rPr lang="tr-TR" sz="2000" dirty="0">
                <a:solidFill>
                  <a:schemeClr val="bg2"/>
                </a:solidFill>
              </a:rPr>
              <a:t>desteklenmektedir.</a:t>
            </a:r>
          </a:p>
        </p:txBody>
      </p:sp>
      <p:sp>
        <p:nvSpPr>
          <p:cNvPr id="6" name="Rectangle 5"/>
          <p:cNvSpPr/>
          <p:nvPr/>
        </p:nvSpPr>
        <p:spPr>
          <a:xfrm>
            <a:off x="2154622" y="287811"/>
            <a:ext cx="8039578" cy="584775"/>
          </a:xfrm>
          <a:prstGeom prst="rect">
            <a:avLst/>
          </a:prstGeom>
        </p:spPr>
        <p:txBody>
          <a:bodyPr>
            <a:noAutofit/>
          </a:bodyPr>
          <a:lstStyle/>
          <a:p>
            <a:pPr algn="ctr" defTabSz="457200">
              <a:spcBef>
                <a:spcPct val="0"/>
              </a:spcBef>
            </a:pPr>
            <a:r>
              <a:rPr lang="tr-TR" sz="2800" b="1" dirty="0">
                <a:solidFill>
                  <a:schemeClr val="tx2"/>
                </a:solidFill>
                <a:latin typeface="+mj-lt"/>
                <a:ea typeface="+mj-ea"/>
                <a:cs typeface="+mj-cs"/>
              </a:rPr>
              <a:t>EXIMBANK </a:t>
            </a:r>
            <a:r>
              <a:rPr lang="en-GB" sz="2800" b="1" dirty="0">
                <a:solidFill>
                  <a:schemeClr val="tx2"/>
                </a:solidFill>
                <a:latin typeface="+mj-lt"/>
                <a:ea typeface="+mj-ea"/>
                <a:cs typeface="+mj-cs"/>
              </a:rPr>
              <a:t>SİGORTA TAZMİN </a:t>
            </a:r>
            <a:r>
              <a:rPr lang="tr-TR" sz="2800" b="1" dirty="0">
                <a:solidFill>
                  <a:schemeClr val="tx2"/>
                </a:solidFill>
                <a:latin typeface="+mj-lt"/>
                <a:ea typeface="+mj-ea"/>
                <a:cs typeface="+mj-cs"/>
              </a:rPr>
              <a:t>DE</a:t>
            </a:r>
            <a:r>
              <a:rPr lang="en-GB" sz="2800" b="1" dirty="0">
                <a:solidFill>
                  <a:schemeClr val="tx2"/>
                </a:solidFill>
                <a:latin typeface="+mj-lt"/>
                <a:ea typeface="+mj-ea"/>
                <a:cs typeface="+mj-cs"/>
              </a:rPr>
              <a:t>STEĞİ</a:t>
            </a:r>
            <a:endParaRPr lang="en-US" sz="2800" b="1" dirty="0">
              <a:solidFill>
                <a:schemeClr val="tx2"/>
              </a:solidFill>
              <a:latin typeface="+mj-lt"/>
              <a:ea typeface="+mj-ea"/>
              <a:cs typeface="+mj-cs"/>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23</a:t>
            </a:fld>
            <a:endParaRPr lang="en-US" dirty="0">
              <a:solidFill>
                <a:srgbClr val="FFFFFF"/>
              </a:solidFill>
            </a:endParaRPr>
          </a:p>
        </p:txBody>
      </p:sp>
    </p:spTree>
    <p:extLst>
      <p:ext uri="{BB962C8B-B14F-4D97-AF65-F5344CB8AC3E}">
        <p14:creationId xmlns:p14="http://schemas.microsoft.com/office/powerpoint/2010/main" val="3660166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764255" y="332656"/>
            <a:ext cx="8857258" cy="476844"/>
          </a:xfrm>
        </p:spPr>
        <p:txBody>
          <a:bodyPr>
            <a:noAutofit/>
          </a:bodyPr>
          <a:lstStyle/>
          <a:p>
            <a:r>
              <a:rPr lang="tr-TR" sz="2800" dirty="0">
                <a:solidFill>
                  <a:schemeClr val="tx2"/>
                </a:solidFill>
              </a:rPr>
              <a:t>EXIMBANK ALICI KREDİLERİNDE FAİZ DESTEĞİ</a:t>
            </a:r>
            <a:endParaRPr lang="en-US" sz="2800" dirty="0">
              <a:solidFill>
                <a:schemeClr val="tx2"/>
              </a:solidFill>
            </a:endParaRPr>
          </a:p>
        </p:txBody>
      </p:sp>
      <p:sp>
        <p:nvSpPr>
          <p:cNvPr id="6" name="Metin kutusu 5"/>
          <p:cNvSpPr txBox="1"/>
          <p:nvPr/>
        </p:nvSpPr>
        <p:spPr>
          <a:xfrm>
            <a:off x="978945" y="855390"/>
            <a:ext cx="10381129" cy="5016758"/>
          </a:xfrm>
          <a:prstGeom prst="rect">
            <a:avLst/>
          </a:prstGeom>
          <a:noFill/>
        </p:spPr>
        <p:txBody>
          <a:bodyPr wrap="square" rtlCol="0">
            <a:spAutoFit/>
          </a:bodyPr>
          <a:lstStyle/>
          <a:p>
            <a:pPr algn="just">
              <a:defRPr/>
            </a:pPr>
            <a:endParaRPr lang="tr-TR" sz="2000" dirty="0">
              <a:cs typeface="ＭＳ Ｐゴシック" charset="0"/>
            </a:endParaRPr>
          </a:p>
          <a:p>
            <a:pPr algn="just">
              <a:defRPr/>
            </a:pPr>
            <a:r>
              <a:rPr lang="en-GB" sz="2000" b="1" dirty="0" err="1">
                <a:solidFill>
                  <a:schemeClr val="bg2"/>
                </a:solidFill>
                <a:cs typeface="ＭＳ Ｐゴシック" charset="0"/>
              </a:rPr>
              <a:t>Yurtdışındaki</a:t>
            </a:r>
            <a:r>
              <a:rPr lang="en-GB" sz="2000" b="1" dirty="0">
                <a:solidFill>
                  <a:schemeClr val="bg2"/>
                </a:solidFill>
                <a:cs typeface="ＭＳ Ｐゴシック" charset="0"/>
              </a:rPr>
              <a:t> </a:t>
            </a:r>
            <a:r>
              <a:rPr lang="tr-TR" sz="2000" b="1" dirty="0">
                <a:solidFill>
                  <a:schemeClr val="bg2"/>
                </a:solidFill>
                <a:cs typeface="ＭＳ Ｐゴシック" charset="0"/>
              </a:rPr>
              <a:t>alıcılara</a:t>
            </a:r>
            <a:r>
              <a:rPr lang="en-GB" sz="2000" b="1" dirty="0">
                <a:solidFill>
                  <a:schemeClr val="bg2"/>
                </a:solidFill>
                <a:cs typeface="ＭＳ Ｐゴシック" charset="0"/>
              </a:rPr>
              <a:t> </a:t>
            </a:r>
            <a:r>
              <a:rPr lang="en-GB" sz="2000" b="1" dirty="0" err="1">
                <a:solidFill>
                  <a:schemeClr val="bg2"/>
                </a:solidFill>
                <a:cs typeface="ＭＳ Ｐゴシック" charset="0"/>
              </a:rPr>
              <a:t>daha</a:t>
            </a:r>
            <a:r>
              <a:rPr lang="en-GB" sz="2000" b="1" dirty="0">
                <a:solidFill>
                  <a:schemeClr val="bg2"/>
                </a:solidFill>
                <a:cs typeface="ＭＳ Ｐゴシック" charset="0"/>
              </a:rPr>
              <a:t> </a:t>
            </a:r>
            <a:r>
              <a:rPr lang="en-GB" sz="2000" b="1" dirty="0" err="1">
                <a:solidFill>
                  <a:schemeClr val="bg2"/>
                </a:solidFill>
                <a:cs typeface="ＭＳ Ｐゴシック" charset="0"/>
              </a:rPr>
              <a:t>düşük</a:t>
            </a:r>
            <a:r>
              <a:rPr lang="en-GB" sz="2000" b="1" dirty="0">
                <a:solidFill>
                  <a:schemeClr val="bg2"/>
                </a:solidFill>
                <a:cs typeface="ＭＳ Ｐゴシック" charset="0"/>
              </a:rPr>
              <a:t> </a:t>
            </a:r>
            <a:r>
              <a:rPr lang="en-GB" sz="2000" b="1" dirty="0" err="1">
                <a:solidFill>
                  <a:schemeClr val="bg2"/>
                </a:solidFill>
                <a:cs typeface="ＭＳ Ｐゴシック" charset="0"/>
              </a:rPr>
              <a:t>faizli</a:t>
            </a:r>
            <a:r>
              <a:rPr lang="en-GB" sz="2000" b="1" dirty="0">
                <a:solidFill>
                  <a:schemeClr val="bg2"/>
                </a:solidFill>
                <a:cs typeface="ＭＳ Ｐゴシック" charset="0"/>
              </a:rPr>
              <a:t> </a:t>
            </a:r>
            <a:r>
              <a:rPr lang="en-GB" sz="2000" b="1" dirty="0" err="1">
                <a:solidFill>
                  <a:schemeClr val="bg2"/>
                </a:solidFill>
                <a:cs typeface="ＭＳ Ｐゴシック" charset="0"/>
              </a:rPr>
              <a:t>kredi</a:t>
            </a:r>
            <a:r>
              <a:rPr lang="en-GB" sz="2000" b="1" dirty="0">
                <a:solidFill>
                  <a:schemeClr val="bg2"/>
                </a:solidFill>
                <a:cs typeface="ＭＳ Ｐゴシック" charset="0"/>
              </a:rPr>
              <a:t> </a:t>
            </a:r>
            <a:r>
              <a:rPr lang="en-GB" sz="2000" b="1" dirty="0" err="1">
                <a:solidFill>
                  <a:schemeClr val="bg2"/>
                </a:solidFill>
                <a:cs typeface="ＭＳ Ｐゴシック" charset="0"/>
              </a:rPr>
              <a:t>sağlayarak</a:t>
            </a:r>
            <a:r>
              <a:rPr lang="tr-TR" sz="2000" b="1" dirty="0">
                <a:solidFill>
                  <a:schemeClr val="bg2"/>
                </a:solidFill>
                <a:cs typeface="ＭＳ Ｐゴシック" charset="0"/>
              </a:rPr>
              <a:t>,</a:t>
            </a:r>
            <a:r>
              <a:rPr lang="en-GB" sz="2000" b="1" dirty="0">
                <a:solidFill>
                  <a:schemeClr val="bg2"/>
                </a:solidFill>
                <a:cs typeface="ＭＳ Ｐゴシック" charset="0"/>
              </a:rPr>
              <a:t> </a:t>
            </a:r>
            <a:r>
              <a:rPr lang="en-GB" sz="2000" b="1" dirty="0" err="1">
                <a:solidFill>
                  <a:schemeClr val="bg2"/>
                </a:solidFill>
                <a:cs typeface="ＭＳ Ｐゴシック" charset="0"/>
              </a:rPr>
              <a:t>makine</a:t>
            </a:r>
            <a:r>
              <a:rPr lang="en-GB" sz="2000" b="1" dirty="0">
                <a:solidFill>
                  <a:schemeClr val="bg2"/>
                </a:solidFill>
                <a:cs typeface="ＭＳ Ｐゴシック" charset="0"/>
              </a:rPr>
              <a:t> </a:t>
            </a:r>
            <a:r>
              <a:rPr lang="en-GB" sz="2000" b="1" dirty="0" err="1">
                <a:solidFill>
                  <a:schemeClr val="bg2"/>
                </a:solidFill>
                <a:cs typeface="ＭＳ Ｐゴシック" charset="0"/>
              </a:rPr>
              <a:t>ve</a:t>
            </a:r>
            <a:r>
              <a:rPr lang="en-GB" sz="2000" b="1" dirty="0">
                <a:solidFill>
                  <a:schemeClr val="bg2"/>
                </a:solidFill>
                <a:cs typeface="ＭＳ Ｐゴシック" charset="0"/>
              </a:rPr>
              <a:t> </a:t>
            </a:r>
            <a:r>
              <a:rPr lang="en-GB" sz="2000" b="1" dirty="0" err="1">
                <a:solidFill>
                  <a:schemeClr val="bg2"/>
                </a:solidFill>
                <a:cs typeface="ＭＳ Ｐゴシック" charset="0"/>
              </a:rPr>
              <a:t>yatırım</a:t>
            </a:r>
            <a:r>
              <a:rPr lang="en-GB" sz="2000" b="1" dirty="0">
                <a:solidFill>
                  <a:schemeClr val="bg2"/>
                </a:solidFill>
                <a:cs typeface="ＭＳ Ｐゴシック" charset="0"/>
              </a:rPr>
              <a:t> </a:t>
            </a:r>
            <a:r>
              <a:rPr lang="en-GB" sz="2000" b="1" dirty="0" err="1">
                <a:solidFill>
                  <a:schemeClr val="bg2"/>
                </a:solidFill>
                <a:cs typeface="ＭＳ Ｐゴシック" charset="0"/>
              </a:rPr>
              <a:t>malı</a:t>
            </a:r>
            <a:r>
              <a:rPr lang="en-GB" sz="2000" b="1" dirty="0">
                <a:solidFill>
                  <a:schemeClr val="bg2"/>
                </a:solidFill>
                <a:cs typeface="ＭＳ Ｐゴシック" charset="0"/>
              </a:rPr>
              <a:t> </a:t>
            </a:r>
            <a:r>
              <a:rPr lang="en-GB" sz="2000" b="1" dirty="0" err="1">
                <a:solidFill>
                  <a:schemeClr val="bg2"/>
                </a:solidFill>
                <a:cs typeface="ＭＳ Ｐゴシック" charset="0"/>
              </a:rPr>
              <a:t>ihracatımızı</a:t>
            </a:r>
            <a:r>
              <a:rPr lang="en-GB" sz="2000" b="1" dirty="0">
                <a:solidFill>
                  <a:schemeClr val="bg2"/>
                </a:solidFill>
                <a:cs typeface="ＭＳ Ｐゴシック" charset="0"/>
              </a:rPr>
              <a:t> </a:t>
            </a:r>
            <a:r>
              <a:rPr lang="en-GB" sz="2000" b="1" dirty="0" err="1">
                <a:solidFill>
                  <a:schemeClr val="bg2"/>
                </a:solidFill>
                <a:cs typeface="ＭＳ Ｐゴシック" charset="0"/>
              </a:rPr>
              <a:t>artırmak</a:t>
            </a:r>
            <a:r>
              <a:rPr lang="tr-TR" sz="2000" b="1" dirty="0">
                <a:solidFill>
                  <a:schemeClr val="bg2"/>
                </a:solidFill>
                <a:cs typeface="ＭＳ Ｐゴシック" charset="0"/>
              </a:rPr>
              <a:t> vizyonuyla oluşturulan destek mekanizması kapsamında;</a:t>
            </a:r>
            <a:endParaRPr lang="en-GB" sz="2000" b="1" dirty="0">
              <a:solidFill>
                <a:schemeClr val="bg2"/>
              </a:solidFill>
              <a:cs typeface="ＭＳ Ｐゴシック" charset="0"/>
            </a:endParaRPr>
          </a:p>
          <a:p>
            <a:pPr marL="285750" indent="-285750" algn="just">
              <a:buFont typeface="Wingdings" panose="05000000000000000000" pitchFamily="2" charset="2"/>
              <a:buChar char="Ø"/>
              <a:defRPr/>
            </a:pPr>
            <a:endParaRPr lang="tr-TR" sz="2000" dirty="0">
              <a:solidFill>
                <a:schemeClr val="bg2"/>
              </a:solidFill>
              <a:cs typeface="ＭＳ Ｐゴシック" charset="0"/>
            </a:endParaRPr>
          </a:p>
          <a:p>
            <a:pPr marL="285750" indent="-285750" algn="just">
              <a:buFont typeface="Wingdings" panose="05000000000000000000" pitchFamily="2" charset="2"/>
              <a:buChar char="Ø"/>
              <a:defRPr/>
            </a:pPr>
            <a:r>
              <a:rPr lang="tr-TR" sz="2000" dirty="0">
                <a:solidFill>
                  <a:schemeClr val="bg2"/>
                </a:solidFill>
                <a:cs typeface="ＭＳ Ｐゴシック" charset="0"/>
              </a:rPr>
              <a:t>Orta ve uzun vadeli yatırım malı ihracatı alıcı kredilerinde Eximbank’ın uyguladığı faiz oranı ile CIRR (Commercial </a:t>
            </a:r>
            <a:r>
              <a:rPr lang="tr-TR" sz="2000" dirty="0" err="1">
                <a:solidFill>
                  <a:schemeClr val="bg2"/>
                </a:solidFill>
                <a:cs typeface="ＭＳ Ｐゴシック" charset="0"/>
              </a:rPr>
              <a:t>Interest</a:t>
            </a:r>
            <a:r>
              <a:rPr lang="tr-TR" sz="2000" dirty="0">
                <a:solidFill>
                  <a:schemeClr val="bg2"/>
                </a:solidFill>
                <a:cs typeface="ＭＳ Ｐゴシック" charset="0"/>
              </a:rPr>
              <a:t> Reference Rate) arasındaki farka tekabül eden </a:t>
            </a:r>
            <a:r>
              <a:rPr lang="tr-TR" sz="2000" b="1" dirty="0">
                <a:solidFill>
                  <a:srgbClr val="FF0000"/>
                </a:solidFill>
                <a:cs typeface="ＭＳ Ｐゴシック" charset="0"/>
              </a:rPr>
              <a:t>faiz gideri </a:t>
            </a:r>
            <a:r>
              <a:rPr lang="tr-TR" sz="2000" dirty="0">
                <a:solidFill>
                  <a:schemeClr val="bg2"/>
                </a:solidFill>
                <a:cs typeface="ＭＳ Ｐゴシック" charset="0"/>
              </a:rPr>
              <a:t>desteklenmektedir.</a:t>
            </a:r>
          </a:p>
          <a:p>
            <a:pPr algn="just">
              <a:defRPr/>
            </a:pPr>
            <a:endParaRPr lang="en-GB" sz="2000" dirty="0">
              <a:solidFill>
                <a:schemeClr val="bg2"/>
              </a:solidFill>
              <a:cs typeface="ＭＳ Ｐゴシック" charset="0"/>
            </a:endParaRPr>
          </a:p>
          <a:p>
            <a:pPr marL="285750" indent="-285750" algn="just">
              <a:buFont typeface="Wingdings" panose="05000000000000000000" pitchFamily="2" charset="2"/>
              <a:buChar char="Ø"/>
              <a:defRPr/>
            </a:pPr>
            <a:r>
              <a:rPr lang="tr-TR" altLang="tr-TR" sz="2000" dirty="0">
                <a:solidFill>
                  <a:schemeClr val="bg2"/>
                </a:solidFill>
              </a:rPr>
              <a:t>Orta ve uzun vadeli yatırım malı ihracatı gerçekleştiren </a:t>
            </a:r>
            <a:r>
              <a:rPr lang="tr-TR" altLang="tr-TR" sz="2000" b="1" dirty="0">
                <a:solidFill>
                  <a:schemeClr val="bg2"/>
                </a:solidFill>
              </a:rPr>
              <a:t>yurtdışındaki alıcılara ucuz finansman </a:t>
            </a:r>
            <a:r>
              <a:rPr lang="tr-TR" altLang="tr-TR" sz="2000" dirty="0">
                <a:solidFill>
                  <a:schemeClr val="bg2"/>
                </a:solidFill>
              </a:rPr>
              <a:t>imkanı tanı</a:t>
            </a:r>
            <a:r>
              <a:rPr lang="en-GB" altLang="tr-TR" sz="2000" dirty="0">
                <a:solidFill>
                  <a:schemeClr val="bg2"/>
                </a:solidFill>
              </a:rPr>
              <a:t>n</a:t>
            </a:r>
            <a:r>
              <a:rPr lang="tr-TR" altLang="tr-TR" sz="2000" dirty="0" err="1">
                <a:solidFill>
                  <a:schemeClr val="bg2"/>
                </a:solidFill>
              </a:rPr>
              <a:t>mıştır</a:t>
            </a:r>
            <a:r>
              <a:rPr lang="tr-TR" altLang="tr-TR" sz="2000" dirty="0">
                <a:solidFill>
                  <a:schemeClr val="bg2"/>
                </a:solidFill>
              </a:rPr>
              <a:t>.</a:t>
            </a:r>
          </a:p>
          <a:p>
            <a:pPr algn="just">
              <a:defRPr/>
            </a:pPr>
            <a:endParaRPr lang="en-GB" sz="2000" dirty="0">
              <a:solidFill>
                <a:schemeClr val="bg2"/>
              </a:solidFill>
            </a:endParaRPr>
          </a:p>
          <a:p>
            <a:pPr marL="285750" indent="-285750" algn="just">
              <a:buFont typeface="Wingdings" panose="05000000000000000000" pitchFamily="2" charset="2"/>
              <a:buChar char="Ø"/>
              <a:defRPr/>
            </a:pPr>
            <a:r>
              <a:rPr lang="tr-TR" sz="2000" dirty="0">
                <a:solidFill>
                  <a:schemeClr val="bg2"/>
                </a:solidFill>
              </a:rPr>
              <a:t>Çeşitli destek programları ile CIRR oranı uygulayan </a:t>
            </a:r>
            <a:r>
              <a:rPr lang="tr-TR" sz="2000" b="1" dirty="0">
                <a:solidFill>
                  <a:srgbClr val="FF0000"/>
                </a:solidFill>
              </a:rPr>
              <a:t>ABD, İngiltere, İtalya</a:t>
            </a:r>
            <a:r>
              <a:rPr lang="tr-TR" sz="2000" dirty="0">
                <a:solidFill>
                  <a:schemeClr val="bg2"/>
                </a:solidFill>
              </a:rPr>
              <a:t>, İspanya, Macaristan ve Brezilya’da olduğu gibi</a:t>
            </a:r>
            <a:r>
              <a:rPr lang="en-GB" sz="2000" dirty="0">
                <a:solidFill>
                  <a:schemeClr val="bg2"/>
                </a:solidFill>
              </a:rPr>
              <a:t> </a:t>
            </a:r>
            <a:r>
              <a:rPr lang="tr-TR" sz="2000" b="1" dirty="0">
                <a:solidFill>
                  <a:srgbClr val="FF0000"/>
                </a:solidFill>
              </a:rPr>
              <a:t>düşük faizli alıcı kredisi </a:t>
            </a:r>
            <a:r>
              <a:rPr lang="tr-TR" sz="2000" dirty="0">
                <a:solidFill>
                  <a:schemeClr val="bg2"/>
                </a:solidFill>
              </a:rPr>
              <a:t>imkanı ile firmalarımızın rekabet gücü artırılacaktır.</a:t>
            </a:r>
            <a:endParaRPr lang="en-GB" sz="2000" dirty="0">
              <a:solidFill>
                <a:schemeClr val="bg2"/>
              </a:solidFill>
            </a:endParaRPr>
          </a:p>
          <a:p>
            <a:pPr marL="285750" indent="-285750" algn="just">
              <a:buFont typeface="Wingdings" panose="05000000000000000000" pitchFamily="2" charset="2"/>
              <a:buChar char="Ø"/>
              <a:defRPr/>
            </a:pPr>
            <a:endParaRPr lang="en-GB" sz="2000" dirty="0">
              <a:cs typeface="ＭＳ Ｐゴシック" charset="0"/>
            </a:endParaRPr>
          </a:p>
          <a:p>
            <a:endParaRPr lang="tr-TR" sz="2000"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24</a:t>
            </a:fld>
            <a:endParaRPr lang="en-US" dirty="0">
              <a:solidFill>
                <a:srgbClr val="FFFFFF"/>
              </a:solidFill>
            </a:endParaRPr>
          </a:p>
        </p:txBody>
      </p:sp>
    </p:spTree>
    <p:extLst>
      <p:ext uri="{BB962C8B-B14F-4D97-AF65-F5344CB8AC3E}">
        <p14:creationId xmlns:p14="http://schemas.microsoft.com/office/powerpoint/2010/main" val="3801655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32275" y="2230003"/>
            <a:ext cx="9404723" cy="1400530"/>
          </a:xfrm>
        </p:spPr>
        <p:txBody>
          <a:bodyPr vert="horz" wrap="square" lIns="0" tIns="0" rIns="0" bIns="0" rtlCol="0">
            <a:noAutofit/>
          </a:bodyPr>
          <a:lstStyle/>
          <a:p>
            <a:pPr>
              <a:lnSpc>
                <a:spcPts val="3360"/>
              </a:lnSpc>
              <a:spcBef>
                <a:spcPts val="168"/>
              </a:spcBef>
              <a:buClr>
                <a:schemeClr val="accent1"/>
              </a:buClr>
              <a:buSzPct val="80000"/>
              <a:buFont typeface="Wingdings 3" charset="2"/>
            </a:pPr>
            <a:r>
              <a:rPr lang="tr-TR" sz="4800" baseline="3413" dirty="0">
                <a:solidFill>
                  <a:srgbClr val="990000"/>
                </a:solidFill>
                <a:latin typeface="Calibri"/>
                <a:cs typeface="Calibri"/>
              </a:rPr>
              <a:t>YURT DIŞI FUAR DESTEKLERİ</a:t>
            </a:r>
          </a:p>
        </p:txBody>
      </p:sp>
      <p:sp>
        <p:nvSpPr>
          <p:cNvPr id="4" name="Slayt Numarası Yer Tutucusu 3"/>
          <p:cNvSpPr>
            <a:spLocks noGrp="1"/>
          </p:cNvSpPr>
          <p:nvPr>
            <p:ph type="sldNum" sz="quarter" idx="12"/>
          </p:nvPr>
        </p:nvSpPr>
        <p:spPr/>
        <p:txBody>
          <a:bodyPr/>
          <a:lstStyle/>
          <a:p>
            <a:fld id="{D57F1E4F-1CFF-5643-939E-02111984F565}" type="slidenum">
              <a:rPr lang="en-US" smtClean="0">
                <a:solidFill>
                  <a:srgbClr val="FFFFFF"/>
                </a:solidFill>
              </a:rPr>
              <a:pPr/>
              <a:t>25</a:t>
            </a:fld>
            <a:endParaRPr lang="en-US" dirty="0">
              <a:solidFill>
                <a:srgbClr val="FFFFFF"/>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6428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o 5"/>
          <p:cNvGraphicFramePr>
            <a:graphicFrameLocks noGrp="1"/>
          </p:cNvGraphicFramePr>
          <p:nvPr>
            <p:extLst/>
          </p:nvPr>
        </p:nvGraphicFramePr>
        <p:xfrm>
          <a:off x="464693" y="1177661"/>
          <a:ext cx="11407516" cy="4793836"/>
        </p:xfrm>
        <a:graphic>
          <a:graphicData uri="http://schemas.openxmlformats.org/drawingml/2006/table">
            <a:tbl>
              <a:tblPr/>
              <a:tblGrid>
                <a:gridCol w="3501396">
                  <a:extLst>
                    <a:ext uri="{9D8B030D-6E8A-4147-A177-3AD203B41FA5}">
                      <a16:colId xmlns:a16="http://schemas.microsoft.com/office/drawing/2014/main" xmlns="" val="20000"/>
                    </a:ext>
                  </a:extLst>
                </a:gridCol>
                <a:gridCol w="1858619">
                  <a:extLst>
                    <a:ext uri="{9D8B030D-6E8A-4147-A177-3AD203B41FA5}">
                      <a16:colId xmlns:a16="http://schemas.microsoft.com/office/drawing/2014/main" xmlns="" val="20001"/>
                    </a:ext>
                  </a:extLst>
                </a:gridCol>
                <a:gridCol w="1758691">
                  <a:extLst>
                    <a:ext uri="{9D8B030D-6E8A-4147-A177-3AD203B41FA5}">
                      <a16:colId xmlns:a16="http://schemas.microsoft.com/office/drawing/2014/main" xmlns="" val="20002"/>
                    </a:ext>
                  </a:extLst>
                </a:gridCol>
                <a:gridCol w="1762689">
                  <a:extLst>
                    <a:ext uri="{9D8B030D-6E8A-4147-A177-3AD203B41FA5}">
                      <a16:colId xmlns:a16="http://schemas.microsoft.com/office/drawing/2014/main" xmlns="" val="20003"/>
                    </a:ext>
                  </a:extLst>
                </a:gridCol>
                <a:gridCol w="2526121">
                  <a:extLst>
                    <a:ext uri="{9D8B030D-6E8A-4147-A177-3AD203B41FA5}">
                      <a16:colId xmlns:a16="http://schemas.microsoft.com/office/drawing/2014/main" xmlns="" val="20004"/>
                    </a:ext>
                  </a:extLst>
                </a:gridCol>
              </a:tblGrid>
              <a:tr h="567976">
                <a:tc>
                  <a:txBody>
                    <a:bodyPr/>
                    <a:lstStyle/>
                    <a:p>
                      <a:pPr algn="ctr" rtl="0" fontAlgn="ctr"/>
                      <a:r>
                        <a:rPr lang="tr-TR" sz="1900" b="1" i="0" u="none" strike="noStrike" dirty="0">
                          <a:solidFill>
                            <a:schemeClr val="accent6">
                              <a:lumMod val="10000"/>
                            </a:schemeClr>
                          </a:solidFill>
                          <a:effectLst/>
                          <a:latin typeface="Calibri" panose="020F0502020204030204" pitchFamily="34" charset="0"/>
                        </a:rPr>
                        <a:t>DESTEK KAPSAMI</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ACC9"/>
                    </a:solidFill>
                  </a:tcPr>
                </a:tc>
                <a:tc>
                  <a:txBody>
                    <a:bodyPr/>
                    <a:lstStyle/>
                    <a:p>
                      <a:pPr algn="ctr" rtl="0" fontAlgn="ctr"/>
                      <a:r>
                        <a:rPr lang="tr-TR" sz="1900" b="1" i="0" u="none" strike="noStrike" dirty="0">
                          <a:solidFill>
                            <a:schemeClr val="accent6">
                              <a:lumMod val="10000"/>
                            </a:schemeClr>
                          </a:solidFill>
                          <a:effectLst/>
                          <a:latin typeface="Calibri" panose="020F0502020204030204" pitchFamily="34" charset="0"/>
                        </a:rPr>
                        <a:t>DESTEK ORANI (%)</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ACC9"/>
                    </a:solidFill>
                  </a:tcPr>
                </a:tc>
                <a:tc gridSpan="2">
                  <a:txBody>
                    <a:bodyPr/>
                    <a:lstStyle/>
                    <a:p>
                      <a:pPr algn="ctr" rtl="0" fontAlgn="ctr"/>
                      <a:r>
                        <a:rPr lang="tr-TR" sz="1900" b="1" i="0" u="none" strike="noStrike" dirty="0">
                          <a:solidFill>
                            <a:schemeClr val="accent6">
                              <a:lumMod val="10000"/>
                            </a:schemeClr>
                          </a:solidFill>
                          <a:effectLst/>
                          <a:latin typeface="Calibri" panose="020F0502020204030204" pitchFamily="34" charset="0"/>
                        </a:rPr>
                        <a:t>DESTEK LİMİTİ</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ACC9"/>
                    </a:solidFill>
                  </a:tcPr>
                </a:tc>
                <a:tc hMerge="1">
                  <a:txBody>
                    <a:bodyPr/>
                    <a:lstStyle/>
                    <a:p>
                      <a:endParaRPr lang="tr-TR"/>
                    </a:p>
                  </a:txBody>
                  <a:tcPr/>
                </a:tc>
                <a:tc>
                  <a:txBody>
                    <a:bodyPr/>
                    <a:lstStyle/>
                    <a:p>
                      <a:pPr algn="ctr" rtl="0" fontAlgn="ctr"/>
                      <a:r>
                        <a:rPr lang="tr-TR" sz="1900" b="1" i="0" u="none" strike="noStrike" dirty="0">
                          <a:solidFill>
                            <a:schemeClr val="accent6">
                              <a:lumMod val="10000"/>
                            </a:schemeClr>
                          </a:solidFill>
                          <a:effectLst/>
                          <a:latin typeface="Calibri" panose="020F0502020204030204" pitchFamily="34" charset="0"/>
                        </a:rPr>
                        <a:t>FAYDALANICI</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ACC9"/>
                    </a:solidFill>
                  </a:tcPr>
                </a:tc>
                <a:extLst>
                  <a:ext uri="{0D108BD9-81ED-4DB2-BD59-A6C34878D82A}">
                    <a16:rowId xmlns:a16="http://schemas.microsoft.com/office/drawing/2014/main" xmlns="" val="10000"/>
                  </a:ext>
                </a:extLst>
              </a:tr>
              <a:tr h="307079">
                <a:tc rowSpan="3">
                  <a:txBody>
                    <a:bodyPr/>
                    <a:lstStyle/>
                    <a:p>
                      <a:pPr algn="l" rtl="0" fontAlgn="ctr"/>
                      <a:r>
                        <a:rPr lang="tr-TR" sz="1900" b="1" i="0" u="none" strike="noStrike" dirty="0">
                          <a:solidFill>
                            <a:srgbClr val="EEECE1"/>
                          </a:solidFill>
                          <a:effectLst/>
                          <a:latin typeface="Calibri" panose="020F0502020204030204" pitchFamily="34" charset="0"/>
                        </a:rPr>
                        <a:t>Yurt Dışı Fuar Katılımı Kapsamında Yer Kirası, </a:t>
                      </a:r>
                      <a:r>
                        <a:rPr lang="tr-TR" sz="1900" b="1" i="0" u="none" strike="noStrike" dirty="0" err="1">
                          <a:solidFill>
                            <a:srgbClr val="EEECE1"/>
                          </a:solidFill>
                          <a:effectLst/>
                          <a:latin typeface="Calibri" panose="020F0502020204030204" pitchFamily="34" charset="0"/>
                        </a:rPr>
                        <a:t>Stand</a:t>
                      </a:r>
                      <a:r>
                        <a:rPr lang="tr-TR" sz="1900" b="1" i="0" u="none" strike="noStrike" dirty="0">
                          <a:solidFill>
                            <a:srgbClr val="EEECE1"/>
                          </a:solidFill>
                          <a:effectLst/>
                          <a:latin typeface="Calibri" panose="020F0502020204030204" pitchFamily="34" charset="0"/>
                        </a:rPr>
                        <a:t>, Nakliye, Ulaşım  Giderleri</a:t>
                      </a:r>
                    </a:p>
                  </a:txBody>
                  <a:tcPr marL="81213"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ACC9"/>
                    </a:solidFill>
                  </a:tcPr>
                </a:tc>
                <a:tc rowSpan="3">
                  <a:txBody>
                    <a:bodyPr/>
                    <a:lstStyle/>
                    <a:p>
                      <a:pPr marL="0" algn="ctr" defTabSz="457200" rtl="0" eaLnBrk="1" fontAlgn="ctr" latinLnBrk="0" hangingPunct="1"/>
                      <a:endParaRPr lang="tr-TR" sz="1900" b="1" i="0" u="none" strike="noStrike" kern="1200" dirty="0" smtClean="0">
                        <a:solidFill>
                          <a:srgbClr val="002060"/>
                        </a:solidFill>
                        <a:effectLst/>
                        <a:latin typeface="Calibri" panose="020F0502020204030204" pitchFamily="34" charset="0"/>
                        <a:ea typeface="+mn-ea"/>
                        <a:cs typeface="+mn-cs"/>
                      </a:endParaRPr>
                    </a:p>
                    <a:p>
                      <a:pPr marL="0" algn="ctr" defTabSz="457200" rtl="0" eaLnBrk="1" fontAlgn="ctr" latinLnBrk="0" hangingPunct="1"/>
                      <a:r>
                        <a:rPr lang="tr-TR" sz="1900" b="1" i="0" u="none" strike="noStrike" kern="1200" dirty="0" smtClean="0">
                          <a:solidFill>
                            <a:srgbClr val="002060"/>
                          </a:solidFill>
                          <a:effectLst/>
                          <a:latin typeface="Calibri" panose="020F0502020204030204" pitchFamily="34" charset="0"/>
                          <a:ea typeface="+mn-ea"/>
                          <a:cs typeface="+mn-cs"/>
                        </a:rPr>
                        <a:t>Desteğe Esas Tutar Bazında</a:t>
                      </a:r>
                      <a:r>
                        <a:rPr lang="tr-TR" sz="1900" b="1" i="0" u="none" strike="noStrike" kern="1200" dirty="0" smtClean="0">
                          <a:solidFill>
                            <a:srgbClr val="C00000"/>
                          </a:solidFill>
                          <a:effectLst/>
                          <a:latin typeface="Calibri" panose="020F0502020204030204" pitchFamily="34" charset="0"/>
                          <a:ea typeface="+mn-ea"/>
                          <a:cs typeface="+mn-cs"/>
                        </a:rPr>
                        <a:t>*</a:t>
                      </a:r>
                    </a:p>
                    <a:p>
                      <a:pPr algn="ctr" rtl="0" fontAlgn="ctr"/>
                      <a:endParaRPr lang="tr-TR" sz="1900" b="1" i="0" u="none" strike="noStrike" dirty="0">
                        <a:solidFill>
                          <a:srgbClr val="C00000"/>
                        </a:solidFill>
                        <a:effectLst/>
                        <a:latin typeface="Calibri" panose="020F0502020204030204" pitchFamily="34" charset="0"/>
                      </a:endParaRPr>
                    </a:p>
                  </a:txBody>
                  <a:tcPr marL="81213"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tr-TR" sz="1900" b="1" i="0" u="none" strike="noStrike" dirty="0">
                          <a:solidFill>
                            <a:srgbClr val="002060"/>
                          </a:solidFill>
                          <a:effectLst/>
                          <a:latin typeface="Calibri" panose="020F0502020204030204" pitchFamily="34" charset="0"/>
                        </a:rPr>
                        <a:t>Genel Fuarlarda </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tc>
                  <a:txBody>
                    <a:bodyPr/>
                    <a:lstStyle/>
                    <a:p>
                      <a:pPr algn="ctr" rtl="0" fontAlgn="ctr"/>
                      <a:r>
                        <a:rPr lang="tr-TR" sz="1900" b="1" i="0" u="none" strike="noStrike" dirty="0">
                          <a:solidFill>
                            <a:srgbClr val="002060"/>
                          </a:solidFill>
                          <a:effectLst/>
                          <a:latin typeface="Calibri" panose="020F0502020204030204" pitchFamily="34" charset="0"/>
                        </a:rPr>
                        <a:t>50.000 TL</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tc rowSpan="3">
                  <a:txBody>
                    <a:bodyPr/>
                    <a:lstStyle/>
                    <a:p>
                      <a:pPr algn="ctr" rtl="0" fontAlgn="ctr"/>
                      <a:r>
                        <a:rPr lang="tr-TR" sz="1900" b="1" i="0" u="none" strike="noStrike" dirty="0">
                          <a:solidFill>
                            <a:srgbClr val="002060"/>
                          </a:solidFill>
                          <a:effectLst/>
                          <a:latin typeface="Calibri" panose="020F0502020204030204" pitchFamily="34" charset="0"/>
                        </a:rPr>
                        <a:t>Şirketler, Üretici/İmalatçı Organizasyonları, İhracatçı Birlikleri</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extLst>
                  <a:ext uri="{0D108BD9-81ED-4DB2-BD59-A6C34878D82A}">
                    <a16:rowId xmlns:a16="http://schemas.microsoft.com/office/drawing/2014/main" xmlns="" val="10001"/>
                  </a:ext>
                </a:extLst>
              </a:tr>
              <a:tr h="567976">
                <a:tc vMerge="1">
                  <a:txBody>
                    <a:bodyPr/>
                    <a:lstStyle/>
                    <a:p>
                      <a:endParaRPr lang="tr-TR"/>
                    </a:p>
                  </a:txBody>
                  <a:tcPr/>
                </a:tc>
                <a:tc vMerge="1">
                  <a:txBody>
                    <a:bodyPr/>
                    <a:lstStyle/>
                    <a:p>
                      <a:endParaRPr lang="tr-TR"/>
                    </a:p>
                  </a:txBody>
                  <a:tcPr/>
                </a:tc>
                <a:tc>
                  <a:txBody>
                    <a:bodyPr/>
                    <a:lstStyle/>
                    <a:p>
                      <a:pPr algn="ctr" rtl="0" fontAlgn="ctr"/>
                      <a:r>
                        <a:rPr lang="tr-TR" sz="1900" b="1" i="0" u="none" strike="noStrike" dirty="0" err="1">
                          <a:solidFill>
                            <a:srgbClr val="002060"/>
                          </a:solidFill>
                          <a:effectLst/>
                          <a:latin typeface="Calibri" panose="020F0502020204030204" pitchFamily="34" charset="0"/>
                        </a:rPr>
                        <a:t>Sektörel</a:t>
                      </a:r>
                      <a:r>
                        <a:rPr lang="tr-TR" sz="1900" b="1" i="0" u="none" strike="noStrike" dirty="0">
                          <a:solidFill>
                            <a:srgbClr val="002060"/>
                          </a:solidFill>
                          <a:effectLst/>
                          <a:latin typeface="Calibri" panose="020F0502020204030204" pitchFamily="34" charset="0"/>
                        </a:rPr>
                        <a:t> Fuarlarda</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tc>
                  <a:txBody>
                    <a:bodyPr/>
                    <a:lstStyle/>
                    <a:p>
                      <a:pPr algn="ctr" rtl="0" fontAlgn="ctr"/>
                      <a:r>
                        <a:rPr lang="tr-TR" sz="1900" b="1" i="0" u="none" strike="noStrike" dirty="0">
                          <a:solidFill>
                            <a:srgbClr val="002060"/>
                          </a:solidFill>
                          <a:effectLst/>
                          <a:latin typeface="Calibri" panose="020F0502020204030204" pitchFamily="34" charset="0"/>
                        </a:rPr>
                        <a:t>75.000 TL</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tc vMerge="1">
                  <a:txBody>
                    <a:bodyPr/>
                    <a:lstStyle/>
                    <a:p>
                      <a:endParaRPr lang="tr-TR"/>
                    </a:p>
                  </a:txBody>
                  <a:tcPr/>
                </a:tc>
                <a:extLst>
                  <a:ext uri="{0D108BD9-81ED-4DB2-BD59-A6C34878D82A}">
                    <a16:rowId xmlns:a16="http://schemas.microsoft.com/office/drawing/2014/main" xmlns="" val="10002"/>
                  </a:ext>
                </a:extLst>
              </a:tr>
              <a:tr h="1370705">
                <a:tc vMerge="1">
                  <a:txBody>
                    <a:bodyPr/>
                    <a:lstStyle/>
                    <a:p>
                      <a:endParaRPr lang="tr-TR"/>
                    </a:p>
                  </a:txBody>
                  <a:tcPr/>
                </a:tc>
                <a:tc vMerge="1">
                  <a:txBody>
                    <a:bodyPr/>
                    <a:lstStyle/>
                    <a:p>
                      <a:endParaRPr lang="tr-TR"/>
                    </a:p>
                  </a:txBody>
                  <a:tcPr/>
                </a:tc>
                <a:tc>
                  <a:txBody>
                    <a:bodyPr/>
                    <a:lstStyle/>
                    <a:p>
                      <a:pPr algn="ctr" rtl="0" fontAlgn="ctr"/>
                      <a:r>
                        <a:rPr lang="tr-TR" sz="1900" b="1" i="0" u="none" strike="noStrike">
                          <a:solidFill>
                            <a:srgbClr val="002060"/>
                          </a:solidFill>
                          <a:effectLst/>
                          <a:latin typeface="Calibri" panose="020F0502020204030204" pitchFamily="34" charset="0"/>
                        </a:rPr>
                        <a:t>Prestijli Fuarlarda</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tc>
                  <a:txBody>
                    <a:bodyPr/>
                    <a:lstStyle/>
                    <a:p>
                      <a:pPr algn="ctr" rtl="0" fontAlgn="ctr"/>
                      <a:r>
                        <a:rPr lang="tr-TR" sz="1900" b="1" i="0" u="none" strike="noStrike" dirty="0">
                          <a:solidFill>
                            <a:srgbClr val="002060"/>
                          </a:solidFill>
                          <a:effectLst/>
                          <a:latin typeface="Calibri" panose="020F0502020204030204" pitchFamily="34" charset="0"/>
                        </a:rPr>
                        <a:t>250.000 TL</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tc vMerge="1">
                  <a:txBody>
                    <a:bodyPr/>
                    <a:lstStyle/>
                    <a:p>
                      <a:endParaRPr lang="tr-TR"/>
                    </a:p>
                  </a:txBody>
                  <a:tcPr/>
                </a:tc>
                <a:extLst>
                  <a:ext uri="{0D108BD9-81ED-4DB2-BD59-A6C34878D82A}">
                    <a16:rowId xmlns:a16="http://schemas.microsoft.com/office/drawing/2014/main" xmlns="" val="10003"/>
                  </a:ext>
                </a:extLst>
              </a:tr>
              <a:tr h="772500">
                <a:tc rowSpan="2">
                  <a:txBody>
                    <a:bodyPr/>
                    <a:lstStyle/>
                    <a:p>
                      <a:pPr algn="l" rtl="0" fontAlgn="ctr"/>
                      <a:r>
                        <a:rPr lang="tr-TR" sz="1900" b="1" i="0" u="none" strike="noStrike" dirty="0">
                          <a:solidFill>
                            <a:srgbClr val="EEECE1"/>
                          </a:solidFill>
                          <a:effectLst/>
                          <a:latin typeface="Calibri" panose="020F0502020204030204" pitchFamily="34" charset="0"/>
                        </a:rPr>
                        <a:t>Türk ihraç ürünlerinin, sektör/sektörlerin ve/veya katılımcıların ve/veya yurt dışı fuar organizasyonunun tanıtımı amacıyla yapılan faaliyetler</a:t>
                      </a:r>
                    </a:p>
                  </a:txBody>
                  <a:tcPr marL="81213"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ACC9"/>
                    </a:solidFill>
                  </a:tcPr>
                </a:tc>
                <a:tc rowSpan="2">
                  <a:txBody>
                    <a:bodyPr/>
                    <a:lstStyle/>
                    <a:p>
                      <a:pPr algn="ctr" rtl="0" fontAlgn="ctr"/>
                      <a:r>
                        <a:rPr lang="tr-TR" sz="1900" b="1" i="0" u="none" strike="noStrike" dirty="0">
                          <a:solidFill>
                            <a:srgbClr val="002060"/>
                          </a:solidFill>
                          <a:effectLst/>
                          <a:latin typeface="Calibri" panose="020F0502020204030204" pitchFamily="34" charset="0"/>
                        </a:rPr>
                        <a:t>75%</a:t>
                      </a:r>
                    </a:p>
                  </a:txBody>
                  <a:tcPr marL="81213"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tr-TR" sz="1900" b="1" i="0" u="none" strike="noStrike">
                          <a:solidFill>
                            <a:srgbClr val="002060"/>
                          </a:solidFill>
                          <a:effectLst/>
                          <a:latin typeface="Calibri" panose="020F0502020204030204" pitchFamily="34" charset="0"/>
                        </a:rPr>
                        <a:t>Genel Fuarlarda </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tc>
                  <a:txBody>
                    <a:bodyPr/>
                    <a:lstStyle/>
                    <a:p>
                      <a:pPr algn="ctr" rtl="0" fontAlgn="ctr"/>
                      <a:r>
                        <a:rPr lang="tr-TR" sz="1900" b="1" i="0" u="none" strike="noStrike" dirty="0">
                          <a:solidFill>
                            <a:srgbClr val="002060"/>
                          </a:solidFill>
                          <a:effectLst/>
                          <a:latin typeface="Calibri" panose="020F0502020204030204" pitchFamily="34" charset="0"/>
                        </a:rPr>
                        <a:t>320.000</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tc rowSpan="2">
                  <a:txBody>
                    <a:bodyPr/>
                    <a:lstStyle/>
                    <a:p>
                      <a:pPr algn="ctr" rtl="0" fontAlgn="ctr"/>
                      <a:r>
                        <a:rPr lang="tr-TR" sz="1900" b="1" i="0" u="none" strike="noStrike" dirty="0">
                          <a:solidFill>
                            <a:srgbClr val="002060"/>
                          </a:solidFill>
                          <a:effectLst/>
                          <a:latin typeface="Calibri" panose="020F0502020204030204" pitchFamily="34" charset="0"/>
                        </a:rPr>
                        <a:t>Yetkilendirilmiş Yurt Dışı Fuar Organizatörleri</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extLst>
                  <a:ext uri="{0D108BD9-81ED-4DB2-BD59-A6C34878D82A}">
                    <a16:rowId xmlns:a16="http://schemas.microsoft.com/office/drawing/2014/main" xmlns="" val="10004"/>
                  </a:ext>
                </a:extLst>
              </a:tr>
              <a:tr h="1127237">
                <a:tc vMerge="1">
                  <a:txBody>
                    <a:bodyPr/>
                    <a:lstStyle/>
                    <a:p>
                      <a:endParaRPr lang="tr-TR"/>
                    </a:p>
                  </a:txBody>
                  <a:tcPr/>
                </a:tc>
                <a:tc vMerge="1">
                  <a:txBody>
                    <a:bodyPr/>
                    <a:lstStyle/>
                    <a:p>
                      <a:endParaRPr lang="tr-TR"/>
                    </a:p>
                  </a:txBody>
                  <a:tcPr/>
                </a:tc>
                <a:tc>
                  <a:txBody>
                    <a:bodyPr/>
                    <a:lstStyle/>
                    <a:p>
                      <a:pPr algn="ctr" rtl="0" fontAlgn="ctr"/>
                      <a:r>
                        <a:rPr lang="tr-TR" sz="1900" b="1" i="0" u="none" strike="noStrike">
                          <a:solidFill>
                            <a:srgbClr val="002060"/>
                          </a:solidFill>
                          <a:effectLst/>
                          <a:latin typeface="Calibri" panose="020F0502020204030204" pitchFamily="34" charset="0"/>
                        </a:rPr>
                        <a:t>Sektörel Fuarlarda</a:t>
                      </a: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tc>
                  <a:txBody>
                    <a:bodyPr/>
                    <a:lstStyle/>
                    <a:p>
                      <a:pPr algn="ctr" rtl="0" fontAlgn="ctr"/>
                      <a:r>
                        <a:rPr lang="tr-TR" sz="1900" b="1" i="0" u="none" strike="noStrike" dirty="0">
                          <a:solidFill>
                            <a:srgbClr val="002060"/>
                          </a:solidFill>
                          <a:effectLst/>
                          <a:latin typeface="Calibri" panose="020F0502020204030204" pitchFamily="34" charset="0"/>
                        </a:rPr>
                        <a:t>500.000 TL + (320.000 TL İlave Tanıtım Desteği)</a:t>
                      </a:r>
                      <a:br>
                        <a:rPr lang="tr-TR" sz="1900" b="1" i="0" u="none" strike="noStrike" dirty="0">
                          <a:solidFill>
                            <a:srgbClr val="002060"/>
                          </a:solidFill>
                          <a:effectLst/>
                          <a:latin typeface="Calibri" panose="020F0502020204030204" pitchFamily="34" charset="0"/>
                        </a:rPr>
                      </a:br>
                      <a:endParaRPr lang="tr-TR" sz="1900" b="1" i="0" u="none" strike="noStrike" dirty="0">
                        <a:solidFill>
                          <a:srgbClr val="002060"/>
                        </a:solidFill>
                        <a:effectLst/>
                        <a:latin typeface="Calibri" panose="020F0502020204030204" pitchFamily="34" charset="0"/>
                      </a:endParaRPr>
                    </a:p>
                  </a:txBody>
                  <a:tcPr marL="9024" marR="9024" marT="90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4"/>
                    </a:solidFill>
                  </a:tcPr>
                </a:tc>
                <a:tc vMerge="1">
                  <a:txBody>
                    <a:bodyPr/>
                    <a:lstStyle/>
                    <a:p>
                      <a:endParaRPr lang="tr-TR"/>
                    </a:p>
                  </a:txBody>
                  <a:tcPr/>
                </a:tc>
                <a:extLst>
                  <a:ext uri="{0D108BD9-81ED-4DB2-BD59-A6C34878D82A}">
                    <a16:rowId xmlns:a16="http://schemas.microsoft.com/office/drawing/2014/main" xmlns="" val="10005"/>
                  </a:ext>
                </a:extLst>
              </a:tr>
            </a:tbl>
          </a:graphicData>
        </a:graphic>
      </p:graphicFrame>
      <p:sp>
        <p:nvSpPr>
          <p:cNvPr id="7" name="Dikdörtgen 6"/>
          <p:cNvSpPr/>
          <p:nvPr/>
        </p:nvSpPr>
        <p:spPr>
          <a:xfrm>
            <a:off x="304800" y="6105819"/>
            <a:ext cx="11419562" cy="646331"/>
          </a:xfrm>
          <a:prstGeom prst="rect">
            <a:avLst/>
          </a:prstGeom>
        </p:spPr>
        <p:txBody>
          <a:bodyPr wrap="square">
            <a:spAutoFit/>
          </a:bodyPr>
          <a:lstStyle/>
          <a:p>
            <a:pPr lvl="0" algn="just"/>
            <a:r>
              <a:rPr lang="tr-TR" altLang="tr-TR" dirty="0">
                <a:solidFill>
                  <a:schemeClr val="tx2"/>
                </a:solidFill>
                <a:latin typeface="Calibri"/>
                <a:ea typeface="Times New Roman" panose="02020603050405020304" pitchFamily="18" charset="0"/>
              </a:rPr>
              <a:t>* Firmalara, yurt dışı fuar organizasyonlarına veya bireysel katılımı desteklenen </a:t>
            </a:r>
            <a:r>
              <a:rPr lang="tr-TR" altLang="tr-TR" dirty="0" err="1">
                <a:solidFill>
                  <a:schemeClr val="tx2"/>
                </a:solidFill>
                <a:latin typeface="Calibri"/>
                <a:ea typeface="Times New Roman" panose="02020603050405020304" pitchFamily="18" charset="0"/>
              </a:rPr>
              <a:t>sektörel</a:t>
            </a:r>
            <a:r>
              <a:rPr lang="tr-TR" altLang="tr-TR" dirty="0">
                <a:solidFill>
                  <a:schemeClr val="tx2"/>
                </a:solidFill>
                <a:latin typeface="Calibri"/>
                <a:ea typeface="Times New Roman" panose="02020603050405020304" pitchFamily="18" charset="0"/>
              </a:rPr>
              <a:t> nitelikli uluslararası fuarlara katılımlarında metrekare bazında ödenecek tutardır.</a:t>
            </a:r>
          </a:p>
        </p:txBody>
      </p:sp>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26</a:t>
            </a:fld>
            <a:endParaRPr lang="en-US" dirty="0">
              <a:solidFill>
                <a:srgbClr val="FFFFFF"/>
              </a:solidFill>
            </a:endParaRPr>
          </a:p>
        </p:txBody>
      </p:sp>
      <p:sp>
        <p:nvSpPr>
          <p:cNvPr id="5" name="Metin kutusu 4"/>
          <p:cNvSpPr txBox="1"/>
          <p:nvPr/>
        </p:nvSpPr>
        <p:spPr>
          <a:xfrm>
            <a:off x="1442581" y="170792"/>
            <a:ext cx="9144000" cy="523220"/>
          </a:xfrm>
          <a:prstGeom prst="rect">
            <a:avLst/>
          </a:prstGeom>
        </p:spPr>
        <p:txBody>
          <a:bodyPr vert="horz" lIns="91440" tIns="45720" rIns="91440" bIns="45720" rtlCol="0" anchor="ctr">
            <a:noAutofit/>
          </a:bodyPr>
          <a:lstStyle>
            <a:lvl1pPr algn="ctr" defTabSz="457200">
              <a:spcBef>
                <a:spcPct val="0"/>
              </a:spcBef>
              <a:buNone/>
              <a:defRPr sz="2800" b="1" i="0">
                <a:solidFill>
                  <a:schemeClr val="tx2"/>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tr-TR" dirty="0"/>
              <a:t>YURT DIŞI FUAR DESTEĞİ</a:t>
            </a:r>
          </a:p>
        </p:txBody>
      </p:sp>
    </p:spTree>
    <p:extLst>
      <p:ext uri="{BB962C8B-B14F-4D97-AF65-F5344CB8AC3E}">
        <p14:creationId xmlns:p14="http://schemas.microsoft.com/office/powerpoint/2010/main" val="28398086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14338" y="1171575"/>
            <a:ext cx="11777662" cy="5270674"/>
          </a:xfrm>
          <a:prstGeom prst="rect">
            <a:avLst/>
          </a:prstGeom>
        </p:spPr>
        <p:txBody>
          <a:bodyPr wrap="square">
            <a:spAutoFit/>
          </a:bodyPr>
          <a:lstStyle/>
          <a:p>
            <a:pPr algn="just" eaLnBrk="1" hangingPunct="1"/>
            <a:endParaRPr lang="tr-TR" b="1" dirty="0">
              <a:solidFill>
                <a:srgbClr val="C00000"/>
              </a:solidFill>
            </a:endParaRPr>
          </a:p>
          <a:p>
            <a:pPr algn="just" eaLnBrk="1" hangingPunct="1"/>
            <a:endParaRPr lang="tr-TR" sz="750" b="1" dirty="0">
              <a:solidFill>
                <a:prstClr val="black"/>
              </a:solidFill>
            </a:endParaRPr>
          </a:p>
          <a:p>
            <a:pPr algn="ctr" eaLnBrk="1" hangingPunct="1"/>
            <a:r>
              <a:rPr lang="tr-TR" sz="2400" b="1" u="sng" dirty="0">
                <a:solidFill>
                  <a:srgbClr val="1506D8"/>
                </a:solidFill>
              </a:rPr>
              <a:t>DESTEĞE ESAS TUTAR</a:t>
            </a:r>
          </a:p>
          <a:p>
            <a:pPr algn="just" eaLnBrk="1" hangingPunct="1"/>
            <a:endParaRPr lang="tr-TR" sz="2000" dirty="0">
              <a:solidFill>
                <a:prstClr val="black"/>
              </a:solidFill>
            </a:endParaRPr>
          </a:p>
          <a:p>
            <a:pPr algn="just" eaLnBrk="1" hangingPunct="1"/>
            <a:r>
              <a:rPr lang="tr-TR" sz="2400" b="1" dirty="0">
                <a:solidFill>
                  <a:prstClr val="black"/>
                </a:solidFill>
                <a:latin typeface="Calibri"/>
              </a:rPr>
              <a:t>Bakanlık tarafından belirlenerek resmi web sayfasında ilan edilen; </a:t>
            </a:r>
            <a:r>
              <a:rPr lang="tr-TR" sz="2400" b="1" dirty="0">
                <a:solidFill>
                  <a:srgbClr val="FF0000"/>
                </a:solidFill>
                <a:latin typeface="Calibri"/>
              </a:rPr>
              <a:t>yer kirası, nakliye, ulaşım ve standa ilişkin giderlere </a:t>
            </a:r>
            <a:r>
              <a:rPr lang="tr-TR" sz="2400" b="1" dirty="0">
                <a:solidFill>
                  <a:prstClr val="black"/>
                </a:solidFill>
                <a:latin typeface="Calibri"/>
              </a:rPr>
              <a:t>karşılık olarak katılımcıya </a:t>
            </a:r>
            <a:r>
              <a:rPr lang="tr-TR" sz="2400" b="1" dirty="0">
                <a:solidFill>
                  <a:srgbClr val="FF0000"/>
                </a:solidFill>
                <a:latin typeface="Calibri"/>
              </a:rPr>
              <a:t>metrekare bazında</a:t>
            </a:r>
            <a:r>
              <a:rPr lang="tr-TR" sz="2400" b="1" dirty="0">
                <a:solidFill>
                  <a:prstClr val="black"/>
                </a:solidFill>
                <a:latin typeface="Calibri"/>
              </a:rPr>
              <a:t> ödenecek </a:t>
            </a:r>
            <a:r>
              <a:rPr lang="tr-TR" sz="2400" b="1" dirty="0" smtClean="0">
                <a:solidFill>
                  <a:prstClr val="black"/>
                </a:solidFill>
                <a:latin typeface="Calibri"/>
              </a:rPr>
              <a:t>tutar.</a:t>
            </a:r>
          </a:p>
          <a:p>
            <a:pPr algn="just" eaLnBrk="1" hangingPunct="1"/>
            <a:endParaRPr lang="tr-TR" sz="2400" b="1" dirty="0">
              <a:solidFill>
                <a:prstClr val="black"/>
              </a:solidFill>
              <a:latin typeface="Calibri"/>
            </a:endParaRPr>
          </a:p>
          <a:p>
            <a:pPr marL="257175" indent="-257175" algn="just">
              <a:buFont typeface="Wingdings" panose="05000000000000000000" pitchFamily="2" charset="2"/>
              <a:buChar char="ü"/>
            </a:pPr>
            <a:r>
              <a:rPr lang="tr-TR" sz="2400" b="1" dirty="0">
                <a:solidFill>
                  <a:srgbClr val="FF0000"/>
                </a:solidFill>
                <a:latin typeface="Calibri"/>
              </a:rPr>
              <a:t>Yer kirası, </a:t>
            </a:r>
            <a:r>
              <a:rPr lang="tr-TR" sz="2400" b="1" dirty="0" err="1">
                <a:solidFill>
                  <a:srgbClr val="FF0000"/>
                </a:solidFill>
                <a:latin typeface="Calibri"/>
              </a:rPr>
              <a:t>stand</a:t>
            </a:r>
            <a:r>
              <a:rPr lang="tr-TR" sz="2400" b="1" dirty="0">
                <a:solidFill>
                  <a:srgbClr val="FF0000"/>
                </a:solidFill>
                <a:latin typeface="Calibri"/>
              </a:rPr>
              <a:t>, nakliye ve ulaşım için belirlenen tutarın </a:t>
            </a:r>
            <a:r>
              <a:rPr lang="tr-TR" altLang="tr-TR" sz="2400" b="1" dirty="0">
                <a:solidFill>
                  <a:prstClr val="black"/>
                </a:solidFill>
                <a:latin typeface="Calibri"/>
              </a:rPr>
              <a:t>hedef ülkeler için % 70, diğer ülkeler için % 50 ile çarpılması ile hesaplanır</a:t>
            </a:r>
            <a:r>
              <a:rPr lang="tr-TR" altLang="tr-TR" sz="2400" b="1" dirty="0" smtClean="0">
                <a:solidFill>
                  <a:prstClr val="black"/>
                </a:solidFill>
                <a:latin typeface="Calibri"/>
              </a:rPr>
              <a:t>.</a:t>
            </a:r>
          </a:p>
          <a:p>
            <a:pPr algn="just"/>
            <a:endParaRPr lang="tr-TR" altLang="tr-TR" sz="2700" dirty="0">
              <a:solidFill>
                <a:prstClr val="black"/>
              </a:solidFill>
              <a:latin typeface="Times New Roman" panose="02020603050405020304" pitchFamily="18" charset="0"/>
              <a:cs typeface="Times New Roman" panose="02020603050405020304" pitchFamily="18" charset="0"/>
            </a:endParaRPr>
          </a:p>
          <a:p>
            <a:pPr marL="257175" indent="-257175" algn="just" eaLnBrk="1" hangingPunct="1">
              <a:buFont typeface="Wingdings" panose="05000000000000000000" pitchFamily="2" charset="2"/>
              <a:buChar char="ü"/>
            </a:pPr>
            <a:r>
              <a:rPr lang="tr-TR" altLang="tr-TR" sz="2400" b="1" dirty="0" smtClean="0">
                <a:solidFill>
                  <a:prstClr val="black"/>
                </a:solidFill>
                <a:latin typeface="Calibri"/>
              </a:rPr>
              <a:t>Yurt </a:t>
            </a:r>
            <a:r>
              <a:rPr lang="tr-TR" altLang="tr-TR" sz="2400" b="1" dirty="0">
                <a:solidFill>
                  <a:prstClr val="black"/>
                </a:solidFill>
                <a:latin typeface="Calibri"/>
              </a:rPr>
              <a:t>dışı fuar </a:t>
            </a:r>
            <a:r>
              <a:rPr lang="tr-TR" altLang="tr-TR" sz="2400" b="1" dirty="0" smtClean="0">
                <a:solidFill>
                  <a:prstClr val="black"/>
                </a:solidFill>
                <a:latin typeface="Calibri"/>
              </a:rPr>
              <a:t>organizasyonlarında </a:t>
            </a:r>
            <a:r>
              <a:rPr lang="tr-TR" altLang="tr-TR" sz="2400" b="1" dirty="0" smtClean="0">
                <a:solidFill>
                  <a:srgbClr val="FF0000"/>
                </a:solidFill>
                <a:latin typeface="Calibri"/>
              </a:rPr>
              <a:t>fuar bazında belirlenir.</a:t>
            </a:r>
          </a:p>
          <a:p>
            <a:pPr algn="just" eaLnBrk="1" hangingPunct="1"/>
            <a:endParaRPr lang="tr-TR" altLang="tr-TR" sz="2400" b="1" dirty="0" smtClean="0">
              <a:solidFill>
                <a:prstClr val="black"/>
              </a:solidFill>
              <a:latin typeface="Calibri"/>
            </a:endParaRPr>
          </a:p>
          <a:p>
            <a:pPr marL="257175" indent="-257175" algn="just" eaLnBrk="1" hangingPunct="1">
              <a:buFont typeface="Wingdings" panose="05000000000000000000" pitchFamily="2" charset="2"/>
              <a:buChar char="ü"/>
            </a:pPr>
            <a:r>
              <a:rPr lang="tr-TR" altLang="tr-TR" sz="2400" b="1" dirty="0" smtClean="0">
                <a:solidFill>
                  <a:prstClr val="black"/>
                </a:solidFill>
                <a:latin typeface="Calibri"/>
              </a:rPr>
              <a:t>Bireysel </a:t>
            </a:r>
            <a:r>
              <a:rPr lang="tr-TR" altLang="tr-TR" sz="2400" b="1" dirty="0">
                <a:solidFill>
                  <a:prstClr val="black"/>
                </a:solidFill>
                <a:latin typeface="Calibri"/>
              </a:rPr>
              <a:t>katılımı desteklenen </a:t>
            </a:r>
            <a:r>
              <a:rPr lang="tr-TR" altLang="tr-TR" sz="2400" b="1" dirty="0" smtClean="0">
                <a:solidFill>
                  <a:prstClr val="black"/>
                </a:solidFill>
                <a:latin typeface="Calibri"/>
              </a:rPr>
              <a:t>fuarlarda </a:t>
            </a:r>
            <a:r>
              <a:rPr lang="tr-TR" altLang="tr-TR" sz="2400" b="1" dirty="0" smtClean="0">
                <a:solidFill>
                  <a:srgbClr val="FF0000"/>
                </a:solidFill>
                <a:latin typeface="Calibri"/>
              </a:rPr>
              <a:t>fuar </a:t>
            </a:r>
            <a:r>
              <a:rPr lang="tr-TR" altLang="tr-TR" sz="2400" b="1" dirty="0">
                <a:solidFill>
                  <a:srgbClr val="FF0000"/>
                </a:solidFill>
                <a:latin typeface="Calibri"/>
              </a:rPr>
              <a:t>ve/veya ülke ve/veya sektör </a:t>
            </a:r>
            <a:r>
              <a:rPr lang="tr-TR" altLang="tr-TR" sz="2400" b="1" dirty="0" smtClean="0">
                <a:solidFill>
                  <a:srgbClr val="FF0000"/>
                </a:solidFill>
                <a:latin typeface="Calibri"/>
              </a:rPr>
              <a:t>bazında belirlenir.</a:t>
            </a:r>
            <a:endParaRPr lang="tr-TR" altLang="tr-TR" sz="2400" b="1" dirty="0" smtClean="0">
              <a:solidFill>
                <a:prstClr val="black"/>
              </a:solidFill>
              <a:latin typeface="Calibri"/>
            </a:endParaRPr>
          </a:p>
          <a:p>
            <a:pPr marL="257175" indent="-257175" algn="just" eaLnBrk="1" hangingPunct="1">
              <a:buFont typeface="Wingdings" panose="05000000000000000000" pitchFamily="2" charset="2"/>
              <a:buChar char="ü"/>
            </a:pPr>
            <a:endParaRPr lang="tr-TR" altLang="tr-TR" sz="2400" b="1" dirty="0" smtClean="0">
              <a:solidFill>
                <a:prstClr val="black"/>
              </a:solidFill>
              <a:latin typeface="Calibri"/>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27</a:t>
            </a:fld>
            <a:endParaRPr lang="en-US" dirty="0">
              <a:solidFill>
                <a:srgbClr val="FFFFFF"/>
              </a:solidFill>
            </a:endParaRPr>
          </a:p>
        </p:txBody>
      </p:sp>
      <p:sp>
        <p:nvSpPr>
          <p:cNvPr id="7" name="Metin kutusu 6"/>
          <p:cNvSpPr txBox="1"/>
          <p:nvPr/>
        </p:nvSpPr>
        <p:spPr>
          <a:xfrm>
            <a:off x="1403954" y="207891"/>
            <a:ext cx="9144000" cy="523220"/>
          </a:xfrm>
          <a:prstGeom prst="rect">
            <a:avLst/>
          </a:prstGeom>
        </p:spPr>
        <p:txBody>
          <a:bodyPr vert="horz" lIns="91440" tIns="45720" rIns="91440" bIns="45720" rtlCol="0" anchor="ctr">
            <a:noAutofit/>
          </a:bodyPr>
          <a:lstStyle>
            <a:defPPr>
              <a:defRPr lang="tr-TR"/>
            </a:defPPr>
            <a:lvl1pPr algn="ctr" defTabSz="457200">
              <a:spcBef>
                <a:spcPct val="0"/>
              </a:spcBef>
              <a:buNone/>
              <a:defRPr sz="2800" b="1" i="0">
                <a:solidFill>
                  <a:schemeClr val="tx2"/>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tr-TR" dirty="0"/>
              <a:t>YURT DIŞI FUAR DESTEĞİ</a:t>
            </a:r>
          </a:p>
        </p:txBody>
      </p:sp>
    </p:spTree>
    <p:extLst>
      <p:ext uri="{BB962C8B-B14F-4D97-AF65-F5344CB8AC3E}">
        <p14:creationId xmlns:p14="http://schemas.microsoft.com/office/powerpoint/2010/main" val="28318182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32275" y="2799629"/>
            <a:ext cx="9404723" cy="1400530"/>
          </a:xfrm>
        </p:spPr>
        <p:txBody>
          <a:bodyPr vert="horz" wrap="square" lIns="0" tIns="0" rIns="0" bIns="0" rtlCol="0" anchor="ctr">
            <a:noAutofit/>
          </a:bodyPr>
          <a:lstStyle/>
          <a:p>
            <a:pPr>
              <a:lnSpc>
                <a:spcPts val="3360"/>
              </a:lnSpc>
              <a:spcBef>
                <a:spcPts val="168"/>
              </a:spcBef>
              <a:buClr>
                <a:schemeClr val="accent1"/>
              </a:buClr>
              <a:buSzPct val="80000"/>
              <a:buFont typeface="Wingdings 3" charset="2"/>
            </a:pPr>
            <a:r>
              <a:rPr lang="tr-TR" sz="4800" baseline="3413" dirty="0">
                <a:solidFill>
                  <a:srgbClr val="990000"/>
                </a:solidFill>
                <a:latin typeface="Calibri"/>
                <a:cs typeface="Calibri"/>
              </a:rPr>
              <a:t>YURTİÇİ FUAR DESTEKLERİ</a:t>
            </a:r>
          </a:p>
        </p:txBody>
      </p:sp>
      <p:sp>
        <p:nvSpPr>
          <p:cNvPr id="4" name="Slayt Numarası Yer Tutucusu 3"/>
          <p:cNvSpPr>
            <a:spLocks noGrp="1"/>
          </p:cNvSpPr>
          <p:nvPr>
            <p:ph type="sldNum" sz="quarter" idx="12"/>
          </p:nvPr>
        </p:nvSpPr>
        <p:spPr/>
        <p:txBody>
          <a:bodyPr/>
          <a:lstStyle/>
          <a:p>
            <a:fld id="{D57F1E4F-1CFF-5643-939E-02111984F565}" type="slidenum">
              <a:rPr lang="en-US" smtClean="0">
                <a:solidFill>
                  <a:srgbClr val="FFFFFF"/>
                </a:solidFill>
              </a:rPr>
              <a:pPr/>
              <a:t>28</a:t>
            </a:fld>
            <a:endParaRPr lang="en-US" dirty="0">
              <a:solidFill>
                <a:srgbClr val="FFFFFF"/>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41399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D57F1E4F-1CFF-5643-939E-02111984F565}" type="slidenum">
              <a:rPr lang="en-US" smtClean="0">
                <a:solidFill>
                  <a:srgbClr val="FFFFFF"/>
                </a:solidFill>
              </a:rPr>
              <a:pPr/>
              <a:t>29</a:t>
            </a:fld>
            <a:endParaRPr lang="en-US" dirty="0">
              <a:solidFill>
                <a:srgbClr val="FFFFFF"/>
              </a:solidFill>
            </a:endParaRPr>
          </a:p>
        </p:txBody>
      </p:sp>
      <p:graphicFrame>
        <p:nvGraphicFramePr>
          <p:cNvPr id="5" name="Tablo 4"/>
          <p:cNvGraphicFramePr>
            <a:graphicFrameLocks noGrp="1"/>
          </p:cNvGraphicFramePr>
          <p:nvPr>
            <p:extLst/>
          </p:nvPr>
        </p:nvGraphicFramePr>
        <p:xfrm>
          <a:off x="1105838" y="1349114"/>
          <a:ext cx="10363786" cy="3892296"/>
        </p:xfrm>
        <a:graphic>
          <a:graphicData uri="http://schemas.openxmlformats.org/drawingml/2006/table">
            <a:tbl>
              <a:tblPr firstRow="1" firstCol="1" bandRow="1">
                <a:tableStyleId>{5C22544A-7EE6-4342-B048-85BDC9FD1C3A}</a:tableStyleId>
              </a:tblPr>
              <a:tblGrid>
                <a:gridCol w="2072112">
                  <a:extLst>
                    <a:ext uri="{9D8B030D-6E8A-4147-A177-3AD203B41FA5}">
                      <a16:colId xmlns:a16="http://schemas.microsoft.com/office/drawing/2014/main" xmlns="" val="20000"/>
                    </a:ext>
                  </a:extLst>
                </a:gridCol>
                <a:gridCol w="1635622">
                  <a:extLst>
                    <a:ext uri="{9D8B030D-6E8A-4147-A177-3AD203B41FA5}">
                      <a16:colId xmlns:a16="http://schemas.microsoft.com/office/drawing/2014/main" xmlns="" val="20001"/>
                    </a:ext>
                  </a:extLst>
                </a:gridCol>
                <a:gridCol w="2509678">
                  <a:extLst>
                    <a:ext uri="{9D8B030D-6E8A-4147-A177-3AD203B41FA5}">
                      <a16:colId xmlns:a16="http://schemas.microsoft.com/office/drawing/2014/main" xmlns="" val="20002"/>
                    </a:ext>
                  </a:extLst>
                </a:gridCol>
                <a:gridCol w="2073187">
                  <a:extLst>
                    <a:ext uri="{9D8B030D-6E8A-4147-A177-3AD203B41FA5}">
                      <a16:colId xmlns:a16="http://schemas.microsoft.com/office/drawing/2014/main" xmlns="" val="20003"/>
                    </a:ext>
                  </a:extLst>
                </a:gridCol>
                <a:gridCol w="2073187">
                  <a:extLst>
                    <a:ext uri="{9D8B030D-6E8A-4147-A177-3AD203B41FA5}">
                      <a16:colId xmlns:a16="http://schemas.microsoft.com/office/drawing/2014/main" xmlns="" val="20004"/>
                    </a:ext>
                  </a:extLst>
                </a:gridCol>
              </a:tblGrid>
              <a:tr h="876761">
                <a:tc>
                  <a:txBody>
                    <a:bodyPr/>
                    <a:lstStyle/>
                    <a:p>
                      <a:pPr algn="ctr">
                        <a:lnSpc>
                          <a:spcPct val="107000"/>
                        </a:lnSpc>
                        <a:spcAft>
                          <a:spcPts val="800"/>
                        </a:spcAft>
                      </a:pPr>
                      <a:endParaRPr lang="tr-TR" sz="2000" dirty="0" smtClean="0">
                        <a:solidFill>
                          <a:schemeClr val="accent6">
                            <a:lumMod val="25000"/>
                          </a:schemeClr>
                        </a:solidFill>
                        <a:effectLst/>
                      </a:endParaRPr>
                    </a:p>
                    <a:p>
                      <a:pPr algn="ctr">
                        <a:lnSpc>
                          <a:spcPct val="107000"/>
                        </a:lnSpc>
                        <a:spcAft>
                          <a:spcPts val="800"/>
                        </a:spcAft>
                      </a:pPr>
                      <a:r>
                        <a:rPr lang="tr-TR" sz="2000" dirty="0" smtClean="0">
                          <a:solidFill>
                            <a:schemeClr val="accent6">
                              <a:lumMod val="25000"/>
                            </a:schemeClr>
                          </a:solidFill>
                          <a:effectLst/>
                        </a:rPr>
                        <a:t>Destek </a:t>
                      </a:r>
                      <a:r>
                        <a:rPr lang="tr-TR" sz="2000" dirty="0">
                          <a:solidFill>
                            <a:schemeClr val="accent6">
                              <a:lumMod val="25000"/>
                            </a:schemeClr>
                          </a:solidFill>
                          <a:effectLst/>
                        </a:rPr>
                        <a:t>Kalemi</a:t>
                      </a:r>
                      <a:endParaRPr lang="tr-TR" sz="2000"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tr-TR" sz="2000" b="1" dirty="0" smtClean="0">
                        <a:solidFill>
                          <a:schemeClr val="accent6">
                            <a:lumMod val="25000"/>
                          </a:schemeClr>
                        </a:solidFill>
                        <a:effectLst/>
                      </a:endParaRPr>
                    </a:p>
                    <a:p>
                      <a:pPr algn="ctr">
                        <a:lnSpc>
                          <a:spcPct val="107000"/>
                        </a:lnSpc>
                        <a:spcAft>
                          <a:spcPts val="800"/>
                        </a:spcAft>
                      </a:pPr>
                      <a:r>
                        <a:rPr lang="tr-TR" sz="2000" b="1" dirty="0" smtClean="0">
                          <a:solidFill>
                            <a:schemeClr val="accent6">
                              <a:lumMod val="25000"/>
                            </a:schemeClr>
                          </a:solidFill>
                          <a:effectLst/>
                        </a:rPr>
                        <a:t>Destek Oranı</a:t>
                      </a:r>
                      <a:r>
                        <a:rPr lang="tr-TR" sz="2000" b="1" baseline="0" dirty="0">
                          <a:solidFill>
                            <a:schemeClr val="accent6">
                              <a:lumMod val="25000"/>
                            </a:schemeClr>
                          </a:solidFill>
                          <a:effectLst/>
                        </a:rPr>
                        <a:t> </a:t>
                      </a:r>
                      <a:r>
                        <a:rPr lang="tr-TR" sz="2000" b="1" dirty="0" smtClean="0">
                          <a:solidFill>
                            <a:schemeClr val="accent6">
                              <a:lumMod val="25000"/>
                            </a:schemeClr>
                          </a:solidFill>
                          <a:effectLst/>
                        </a:rPr>
                        <a:t>%</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tr-TR" sz="2000" b="1" dirty="0" smtClean="0">
                        <a:solidFill>
                          <a:schemeClr val="accent6">
                            <a:lumMod val="25000"/>
                          </a:schemeClr>
                        </a:solidFill>
                        <a:effectLst/>
                      </a:endParaRPr>
                    </a:p>
                    <a:p>
                      <a:pPr algn="ctr">
                        <a:lnSpc>
                          <a:spcPct val="107000"/>
                        </a:lnSpc>
                        <a:spcAft>
                          <a:spcPts val="800"/>
                        </a:spcAft>
                      </a:pPr>
                      <a:r>
                        <a:rPr lang="tr-TR" sz="2000" b="1" dirty="0" smtClean="0">
                          <a:solidFill>
                            <a:schemeClr val="accent6">
                              <a:lumMod val="25000"/>
                            </a:schemeClr>
                          </a:solidFill>
                          <a:effectLst/>
                        </a:rPr>
                        <a:t>Destek </a:t>
                      </a:r>
                      <a:r>
                        <a:rPr lang="tr-TR" sz="2000" b="1" dirty="0">
                          <a:solidFill>
                            <a:schemeClr val="accent6">
                              <a:lumMod val="25000"/>
                            </a:schemeClr>
                          </a:solidFill>
                          <a:effectLst/>
                        </a:rPr>
                        <a:t>Limiti</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tr-TR" sz="2000" b="1" dirty="0" smtClean="0">
                        <a:solidFill>
                          <a:schemeClr val="accent6">
                            <a:lumMod val="25000"/>
                          </a:schemeClr>
                        </a:solidFill>
                        <a:effectLst/>
                      </a:endParaRPr>
                    </a:p>
                    <a:p>
                      <a:pPr algn="ctr">
                        <a:lnSpc>
                          <a:spcPct val="107000"/>
                        </a:lnSpc>
                        <a:spcAft>
                          <a:spcPts val="800"/>
                        </a:spcAft>
                      </a:pPr>
                      <a:r>
                        <a:rPr lang="tr-TR" sz="2000" b="1" dirty="0" smtClean="0">
                          <a:solidFill>
                            <a:schemeClr val="accent6">
                              <a:lumMod val="25000"/>
                            </a:schemeClr>
                          </a:solidFill>
                          <a:effectLst/>
                        </a:rPr>
                        <a:t>Süre/Adet Sınırı</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tr-TR" sz="2000" b="1" dirty="0" smtClean="0">
                        <a:solidFill>
                          <a:schemeClr val="accent6">
                            <a:lumMod val="25000"/>
                          </a:schemeClr>
                        </a:solidFill>
                        <a:effectLst/>
                      </a:endParaRPr>
                    </a:p>
                    <a:p>
                      <a:pPr algn="ctr">
                        <a:lnSpc>
                          <a:spcPct val="107000"/>
                        </a:lnSpc>
                        <a:spcAft>
                          <a:spcPts val="800"/>
                        </a:spcAft>
                      </a:pPr>
                      <a:r>
                        <a:rPr lang="tr-TR" sz="2000" b="1" dirty="0" smtClean="0">
                          <a:solidFill>
                            <a:schemeClr val="accent6">
                              <a:lumMod val="25000"/>
                            </a:schemeClr>
                          </a:solidFill>
                          <a:effectLst/>
                        </a:rPr>
                        <a:t>Faydalanıcı</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1295511">
                <a:tc>
                  <a:txBody>
                    <a:bodyPr/>
                    <a:lstStyle/>
                    <a:p>
                      <a:pPr algn="ctr">
                        <a:lnSpc>
                          <a:spcPct val="107000"/>
                        </a:lnSpc>
                        <a:spcAft>
                          <a:spcPts val="800"/>
                        </a:spcAft>
                      </a:pPr>
                      <a:endParaRPr lang="tr-TR" sz="2000" dirty="0" smtClean="0">
                        <a:solidFill>
                          <a:schemeClr val="accent6">
                            <a:lumMod val="25000"/>
                          </a:schemeClr>
                        </a:solidFill>
                        <a:effectLst/>
                      </a:endParaRPr>
                    </a:p>
                    <a:p>
                      <a:pPr algn="ctr">
                        <a:lnSpc>
                          <a:spcPct val="107000"/>
                        </a:lnSpc>
                        <a:spcAft>
                          <a:spcPts val="800"/>
                        </a:spcAft>
                      </a:pPr>
                      <a:endParaRPr lang="tr-TR" sz="2000" dirty="0" smtClean="0">
                        <a:solidFill>
                          <a:schemeClr val="accent6">
                            <a:lumMod val="25000"/>
                          </a:schemeClr>
                        </a:solidFill>
                        <a:effectLst/>
                      </a:endParaRPr>
                    </a:p>
                    <a:p>
                      <a:pPr algn="ctr">
                        <a:lnSpc>
                          <a:spcPct val="107000"/>
                        </a:lnSpc>
                        <a:spcAft>
                          <a:spcPts val="800"/>
                        </a:spcAft>
                      </a:pPr>
                      <a:r>
                        <a:rPr lang="tr-TR" sz="2000" dirty="0" smtClean="0">
                          <a:solidFill>
                            <a:schemeClr val="accent6">
                              <a:lumMod val="25000"/>
                            </a:schemeClr>
                          </a:solidFill>
                          <a:effectLst/>
                        </a:rPr>
                        <a:t>Tanıtım</a:t>
                      </a:r>
                      <a:endParaRPr lang="tr-TR" sz="2000"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tr-TR" sz="2000" b="1" dirty="0" smtClean="0">
                        <a:solidFill>
                          <a:schemeClr val="accent6">
                            <a:lumMod val="25000"/>
                          </a:schemeClr>
                        </a:solidFill>
                        <a:effectLst/>
                      </a:endParaRPr>
                    </a:p>
                    <a:p>
                      <a:pPr algn="ctr">
                        <a:lnSpc>
                          <a:spcPct val="107000"/>
                        </a:lnSpc>
                        <a:spcAft>
                          <a:spcPts val="800"/>
                        </a:spcAft>
                      </a:pPr>
                      <a:endParaRPr lang="tr-TR" sz="2000" b="1" dirty="0" smtClean="0">
                        <a:solidFill>
                          <a:schemeClr val="accent6">
                            <a:lumMod val="25000"/>
                          </a:schemeClr>
                        </a:solidFill>
                        <a:effectLst/>
                      </a:endParaRPr>
                    </a:p>
                    <a:p>
                      <a:pPr algn="ctr">
                        <a:lnSpc>
                          <a:spcPct val="107000"/>
                        </a:lnSpc>
                        <a:spcAft>
                          <a:spcPts val="800"/>
                        </a:spcAft>
                      </a:pPr>
                      <a:r>
                        <a:rPr lang="tr-TR" sz="2000" b="1" dirty="0" smtClean="0">
                          <a:solidFill>
                            <a:schemeClr val="accent6">
                              <a:lumMod val="25000"/>
                            </a:schemeClr>
                          </a:solidFill>
                          <a:effectLst/>
                        </a:rPr>
                        <a:t>50</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r>
                        <a:rPr lang="tr-TR" sz="2000" b="1" dirty="0" smtClean="0">
                          <a:solidFill>
                            <a:schemeClr val="accent6">
                              <a:lumMod val="25000"/>
                            </a:schemeClr>
                          </a:solidFill>
                          <a:effectLst/>
                        </a:rPr>
                        <a:t>Yurtdışında 150.000 </a:t>
                      </a:r>
                      <a:r>
                        <a:rPr lang="tr-TR" sz="2000" b="1" dirty="0">
                          <a:solidFill>
                            <a:schemeClr val="accent6">
                              <a:lumMod val="25000"/>
                            </a:schemeClr>
                          </a:solidFill>
                          <a:effectLst/>
                        </a:rPr>
                        <a:t>ABD </a:t>
                      </a:r>
                      <a:r>
                        <a:rPr lang="tr-TR" sz="2000" b="1" dirty="0" smtClean="0">
                          <a:solidFill>
                            <a:schemeClr val="accent6">
                              <a:lumMod val="25000"/>
                            </a:schemeClr>
                          </a:solidFill>
                          <a:effectLst/>
                        </a:rPr>
                        <a:t>Doları,</a:t>
                      </a:r>
                    </a:p>
                    <a:p>
                      <a:pPr algn="ctr">
                        <a:lnSpc>
                          <a:spcPct val="107000"/>
                        </a:lnSpc>
                        <a:spcAft>
                          <a:spcPts val="800"/>
                        </a:spcAft>
                      </a:pPr>
                      <a:r>
                        <a:rPr lang="tr-TR" sz="2000" b="1" dirty="0" smtClean="0">
                          <a:solidFill>
                            <a:schemeClr val="accent6">
                              <a:lumMod val="25000"/>
                            </a:schemeClr>
                          </a:solidFill>
                          <a:effectLst/>
                        </a:rPr>
                        <a:t>Yurtiçinde 50.000 </a:t>
                      </a:r>
                      <a:r>
                        <a:rPr lang="tr-TR" sz="2000" b="1" dirty="0">
                          <a:solidFill>
                            <a:schemeClr val="accent6">
                              <a:lumMod val="25000"/>
                            </a:schemeClr>
                          </a:solidFill>
                          <a:effectLst/>
                        </a:rPr>
                        <a:t>ABD Doları</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r>
                        <a:rPr lang="tr-TR" sz="2000" b="1" dirty="0" smtClean="0">
                          <a:solidFill>
                            <a:schemeClr val="accent6">
                              <a:lumMod val="25000"/>
                            </a:schemeClr>
                          </a:solidFill>
                          <a:effectLst/>
                        </a:rPr>
                        <a:t>Aynı </a:t>
                      </a:r>
                      <a:r>
                        <a:rPr lang="tr-TR" sz="2000" b="1" dirty="0">
                          <a:solidFill>
                            <a:schemeClr val="accent6">
                              <a:lumMod val="25000"/>
                            </a:schemeClr>
                          </a:solidFill>
                          <a:effectLst/>
                        </a:rPr>
                        <a:t>yurt içi fuar </a:t>
                      </a:r>
                      <a:r>
                        <a:rPr lang="tr-TR" sz="2000" b="1" dirty="0" smtClean="0">
                          <a:solidFill>
                            <a:schemeClr val="accent6">
                              <a:lumMod val="25000"/>
                            </a:schemeClr>
                          </a:solidFill>
                          <a:effectLst/>
                        </a:rPr>
                        <a:t>en</a:t>
                      </a:r>
                      <a:r>
                        <a:rPr lang="tr-TR" sz="2000" b="1" baseline="0" dirty="0" smtClean="0">
                          <a:solidFill>
                            <a:schemeClr val="accent6">
                              <a:lumMod val="25000"/>
                            </a:schemeClr>
                          </a:solidFill>
                          <a:effectLst/>
                        </a:rPr>
                        <a:t> fazla</a:t>
                      </a:r>
                      <a:r>
                        <a:rPr lang="tr-TR" sz="2000" b="1" dirty="0" smtClean="0">
                          <a:solidFill>
                            <a:schemeClr val="accent6">
                              <a:lumMod val="25000"/>
                            </a:schemeClr>
                          </a:solidFill>
                          <a:effectLst/>
                        </a:rPr>
                        <a:t> </a:t>
                      </a:r>
                      <a:r>
                        <a:rPr lang="tr-TR" sz="2000" b="1" dirty="0">
                          <a:solidFill>
                            <a:schemeClr val="accent6">
                              <a:lumMod val="25000"/>
                            </a:schemeClr>
                          </a:solidFill>
                          <a:effectLst/>
                        </a:rPr>
                        <a:t>10 defa faydalandırılır.</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tr-TR" sz="2000" b="1" dirty="0" smtClean="0">
                        <a:solidFill>
                          <a:schemeClr val="accent6">
                            <a:lumMod val="25000"/>
                          </a:schemeClr>
                        </a:solidFill>
                        <a:effectLst/>
                      </a:endParaRPr>
                    </a:p>
                    <a:p>
                      <a:pPr algn="ctr">
                        <a:lnSpc>
                          <a:spcPct val="107000"/>
                        </a:lnSpc>
                        <a:spcAft>
                          <a:spcPts val="800"/>
                        </a:spcAft>
                      </a:pPr>
                      <a:r>
                        <a:rPr lang="tr-TR" sz="2000" b="1" dirty="0" smtClean="0">
                          <a:solidFill>
                            <a:schemeClr val="accent6">
                              <a:lumMod val="25000"/>
                            </a:schemeClr>
                          </a:solidFill>
                          <a:effectLst/>
                        </a:rPr>
                        <a:t>Organizatör</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1114474">
                <a:tc>
                  <a:txBody>
                    <a:bodyPr/>
                    <a:lstStyle/>
                    <a:p>
                      <a:pPr algn="ctr">
                        <a:lnSpc>
                          <a:spcPct val="107000"/>
                        </a:lnSpc>
                        <a:spcAft>
                          <a:spcPts val="800"/>
                        </a:spcAft>
                      </a:pPr>
                      <a:endParaRPr lang="tr-TR" sz="2000" dirty="0" smtClean="0">
                        <a:solidFill>
                          <a:schemeClr val="accent6">
                            <a:lumMod val="25000"/>
                          </a:schemeClr>
                        </a:solidFill>
                        <a:effectLst/>
                      </a:endParaRPr>
                    </a:p>
                    <a:p>
                      <a:pPr algn="ctr">
                        <a:lnSpc>
                          <a:spcPct val="107000"/>
                        </a:lnSpc>
                        <a:spcAft>
                          <a:spcPts val="800"/>
                        </a:spcAft>
                      </a:pPr>
                      <a:r>
                        <a:rPr lang="tr-TR" sz="2000" dirty="0" smtClean="0">
                          <a:solidFill>
                            <a:schemeClr val="accent6">
                              <a:lumMod val="25000"/>
                            </a:schemeClr>
                          </a:solidFill>
                          <a:effectLst/>
                        </a:rPr>
                        <a:t>Yer </a:t>
                      </a:r>
                      <a:r>
                        <a:rPr lang="tr-TR" sz="2000" dirty="0">
                          <a:solidFill>
                            <a:schemeClr val="accent6">
                              <a:lumMod val="25000"/>
                            </a:schemeClr>
                          </a:solidFill>
                          <a:effectLst/>
                        </a:rPr>
                        <a:t>Kirası ve </a:t>
                      </a:r>
                      <a:r>
                        <a:rPr lang="tr-TR" sz="2000" dirty="0" err="1">
                          <a:solidFill>
                            <a:schemeClr val="accent6">
                              <a:lumMod val="25000"/>
                            </a:schemeClr>
                          </a:solidFill>
                          <a:effectLst/>
                        </a:rPr>
                        <a:t>Stand</a:t>
                      </a:r>
                      <a:r>
                        <a:rPr lang="tr-TR" sz="2000" dirty="0">
                          <a:solidFill>
                            <a:schemeClr val="accent6">
                              <a:lumMod val="25000"/>
                            </a:schemeClr>
                          </a:solidFill>
                          <a:effectLst/>
                        </a:rPr>
                        <a:t> Konstrüksiyon</a:t>
                      </a:r>
                      <a:endParaRPr lang="tr-TR" sz="2000"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tr-TR" sz="2000" b="1" dirty="0" smtClean="0">
                        <a:solidFill>
                          <a:schemeClr val="accent6">
                            <a:lumMod val="25000"/>
                          </a:schemeClr>
                        </a:solidFill>
                        <a:effectLst/>
                      </a:endParaRPr>
                    </a:p>
                    <a:p>
                      <a:pPr algn="ctr">
                        <a:lnSpc>
                          <a:spcPct val="107000"/>
                        </a:lnSpc>
                        <a:spcAft>
                          <a:spcPts val="800"/>
                        </a:spcAft>
                      </a:pPr>
                      <a:r>
                        <a:rPr lang="tr-TR" sz="2000" b="1" dirty="0" smtClean="0">
                          <a:solidFill>
                            <a:schemeClr val="accent6">
                              <a:lumMod val="25000"/>
                            </a:schemeClr>
                          </a:solidFill>
                          <a:effectLst/>
                        </a:rPr>
                        <a:t>50</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tr-TR" sz="2000" b="1" dirty="0" smtClean="0">
                        <a:solidFill>
                          <a:schemeClr val="accent6">
                            <a:lumMod val="25000"/>
                          </a:schemeClr>
                        </a:solidFill>
                        <a:effectLst/>
                      </a:endParaRPr>
                    </a:p>
                    <a:p>
                      <a:pPr algn="ctr">
                        <a:lnSpc>
                          <a:spcPct val="107000"/>
                        </a:lnSpc>
                        <a:spcAft>
                          <a:spcPts val="800"/>
                        </a:spcAft>
                      </a:pPr>
                      <a:r>
                        <a:rPr lang="tr-TR" sz="2000" b="1" dirty="0" smtClean="0">
                          <a:solidFill>
                            <a:schemeClr val="accent6">
                              <a:lumMod val="25000"/>
                            </a:schemeClr>
                          </a:solidFill>
                          <a:effectLst/>
                        </a:rPr>
                        <a:t>30.000 </a:t>
                      </a:r>
                      <a:r>
                        <a:rPr lang="tr-TR" sz="2000" b="1" dirty="0">
                          <a:solidFill>
                            <a:schemeClr val="accent6">
                              <a:lumMod val="25000"/>
                            </a:schemeClr>
                          </a:solidFill>
                          <a:effectLst/>
                        </a:rPr>
                        <a:t>TL</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tr-TR" sz="2000" b="1" dirty="0" smtClean="0">
                        <a:solidFill>
                          <a:schemeClr val="accent6">
                            <a:lumMod val="25000"/>
                          </a:schemeClr>
                        </a:solidFill>
                        <a:effectLst/>
                      </a:endParaRPr>
                    </a:p>
                    <a:p>
                      <a:pPr algn="ctr">
                        <a:lnSpc>
                          <a:spcPct val="107000"/>
                        </a:lnSpc>
                        <a:spcAft>
                          <a:spcPts val="800"/>
                        </a:spcAft>
                      </a:pPr>
                      <a:r>
                        <a:rPr lang="tr-TR" sz="2000" b="1" dirty="0" smtClean="0">
                          <a:solidFill>
                            <a:schemeClr val="accent6">
                              <a:lumMod val="25000"/>
                            </a:schemeClr>
                          </a:solidFill>
                          <a:effectLst/>
                        </a:rPr>
                        <a:t>-</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tr-TR" sz="2000" b="1" dirty="0" smtClean="0">
                        <a:solidFill>
                          <a:schemeClr val="accent6">
                            <a:lumMod val="25000"/>
                          </a:schemeClr>
                        </a:solidFill>
                        <a:effectLst/>
                      </a:endParaRPr>
                    </a:p>
                    <a:p>
                      <a:pPr algn="ctr">
                        <a:lnSpc>
                          <a:spcPct val="107000"/>
                        </a:lnSpc>
                        <a:spcAft>
                          <a:spcPts val="800"/>
                        </a:spcAft>
                      </a:pPr>
                      <a:r>
                        <a:rPr lang="tr-TR" sz="2000" b="1" dirty="0" smtClean="0">
                          <a:solidFill>
                            <a:schemeClr val="accent6">
                              <a:lumMod val="25000"/>
                            </a:schemeClr>
                          </a:solidFill>
                          <a:effectLst/>
                        </a:rPr>
                        <a:t>Katılımcı</a:t>
                      </a:r>
                      <a:endParaRPr lang="tr-TR" sz="2000" b="1" dirty="0">
                        <a:solidFill>
                          <a:schemeClr val="accent6">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bl>
          </a:graphicData>
        </a:graphic>
      </p:graphicFrame>
      <p:sp>
        <p:nvSpPr>
          <p:cNvPr id="6" name="Metin kutusu 5"/>
          <p:cNvSpPr txBox="1"/>
          <p:nvPr/>
        </p:nvSpPr>
        <p:spPr>
          <a:xfrm>
            <a:off x="1403954" y="225764"/>
            <a:ext cx="9144000" cy="523220"/>
          </a:xfrm>
          <a:prstGeom prst="rect">
            <a:avLst/>
          </a:prstGeom>
        </p:spPr>
        <p:txBody>
          <a:bodyPr vert="horz" lIns="91440" tIns="45720" rIns="91440" bIns="45720" rtlCol="0" anchor="ctr">
            <a:noAutofit/>
          </a:bodyPr>
          <a:lstStyle>
            <a:defPPr>
              <a:defRPr lang="tr-TR"/>
            </a:defPPr>
            <a:lvl1pPr algn="ctr" defTabSz="457200">
              <a:spcBef>
                <a:spcPct val="0"/>
              </a:spcBef>
              <a:buNone/>
              <a:defRPr sz="2800" b="1" i="0">
                <a:solidFill>
                  <a:schemeClr val="tx2"/>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tr-TR" dirty="0"/>
              <a:t>YURTİÇİ FUAR DESTEKLERİ</a:t>
            </a:r>
          </a:p>
        </p:txBody>
      </p:sp>
      <p:sp>
        <p:nvSpPr>
          <p:cNvPr id="7" name="Dikdörtgen 6"/>
          <p:cNvSpPr/>
          <p:nvPr/>
        </p:nvSpPr>
        <p:spPr>
          <a:xfrm>
            <a:off x="251520" y="5397622"/>
            <a:ext cx="11940480" cy="646331"/>
          </a:xfrm>
          <a:prstGeom prst="rect">
            <a:avLst/>
          </a:prstGeom>
        </p:spPr>
        <p:txBody>
          <a:bodyPr wrap="square">
            <a:spAutoFit/>
          </a:bodyPr>
          <a:lstStyle/>
          <a:p>
            <a:pPr algn="just"/>
            <a:r>
              <a:rPr lang="tr-TR" dirty="0">
                <a:solidFill>
                  <a:srgbClr val="FF0000"/>
                </a:solidFill>
                <a:latin typeface="+mn-lt"/>
                <a:ea typeface="Times New Roman" panose="02020603050405020304" pitchFamily="18" charset="0"/>
              </a:rPr>
              <a:t>Mevcut kriterler yeniden düzenlenerek </a:t>
            </a:r>
            <a:r>
              <a:rPr lang="tr-TR" dirty="0" smtClean="0">
                <a:solidFill>
                  <a:srgbClr val="FF0000"/>
                </a:solidFill>
                <a:latin typeface="+mn-lt"/>
                <a:ea typeface="Times New Roman" panose="02020603050405020304" pitchFamily="18" charset="0"/>
              </a:rPr>
              <a:t>P-</a:t>
            </a:r>
            <a:r>
              <a:rPr lang="tr-TR" dirty="0" err="1" smtClean="0">
                <a:solidFill>
                  <a:srgbClr val="FF0000"/>
                </a:solidFill>
                <a:latin typeface="+mn-lt"/>
                <a:ea typeface="Times New Roman" panose="02020603050405020304" pitchFamily="18" charset="0"/>
              </a:rPr>
              <a:t>KKK’na</a:t>
            </a:r>
            <a:r>
              <a:rPr lang="tr-TR" dirty="0" smtClean="0">
                <a:solidFill>
                  <a:srgbClr val="FF0000"/>
                </a:solidFill>
                <a:latin typeface="+mn-lt"/>
                <a:ea typeface="Times New Roman" panose="02020603050405020304" pitchFamily="18" charset="0"/>
              </a:rPr>
              <a:t> sunulan karar değişikliği yürürlüğe </a:t>
            </a:r>
            <a:r>
              <a:rPr lang="tr-TR" dirty="0">
                <a:solidFill>
                  <a:srgbClr val="FF0000"/>
                </a:solidFill>
                <a:latin typeface="+mn-lt"/>
                <a:ea typeface="Times New Roman" panose="02020603050405020304" pitchFamily="18" charset="0"/>
              </a:rPr>
              <a:t>girdiğinde, yıl bazında destek kapsamındaki yurt içi fuar </a:t>
            </a:r>
            <a:r>
              <a:rPr lang="tr-TR">
                <a:solidFill>
                  <a:srgbClr val="FF0000"/>
                </a:solidFill>
                <a:latin typeface="+mn-lt"/>
                <a:ea typeface="Times New Roman" panose="02020603050405020304" pitchFamily="18" charset="0"/>
              </a:rPr>
              <a:t>sayısının </a:t>
            </a:r>
            <a:r>
              <a:rPr lang="tr-TR" smtClean="0">
                <a:solidFill>
                  <a:srgbClr val="FF0000"/>
                </a:solidFill>
                <a:ea typeface="Times New Roman" panose="02020603050405020304" pitchFamily="18" charset="0"/>
              </a:rPr>
              <a:t>20</a:t>
            </a:r>
            <a:r>
              <a:rPr lang="tr-TR" smtClean="0">
                <a:solidFill>
                  <a:srgbClr val="FF0000"/>
                </a:solidFill>
                <a:latin typeface="+mn-lt"/>
                <a:ea typeface="Times New Roman" panose="02020603050405020304" pitchFamily="18" charset="0"/>
              </a:rPr>
              <a:t>'den 55'e </a:t>
            </a:r>
            <a:r>
              <a:rPr lang="tr-TR" dirty="0">
                <a:solidFill>
                  <a:srgbClr val="FF0000"/>
                </a:solidFill>
                <a:latin typeface="+mn-lt"/>
                <a:ea typeface="Times New Roman" panose="02020603050405020304" pitchFamily="18" charset="0"/>
              </a:rPr>
              <a:t>çıkarılması mümkün </a:t>
            </a:r>
            <a:r>
              <a:rPr lang="tr-TR" dirty="0" smtClean="0">
                <a:solidFill>
                  <a:srgbClr val="FF0000"/>
                </a:solidFill>
                <a:latin typeface="+mn-lt"/>
                <a:ea typeface="Times New Roman" panose="02020603050405020304" pitchFamily="18" charset="0"/>
              </a:rPr>
              <a:t>olacaktır. </a:t>
            </a:r>
            <a:endParaRPr lang="tr-TR" dirty="0">
              <a:solidFill>
                <a:srgbClr val="FF0000"/>
              </a:solidFill>
              <a:latin typeface="+mn-lt"/>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449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a:spLocks noGrp="1"/>
          </p:cNvSpPr>
          <p:nvPr>
            <p:ph idx="1"/>
          </p:nvPr>
        </p:nvSpPr>
        <p:spPr>
          <a:xfrm>
            <a:off x="-152008" y="2325968"/>
            <a:ext cx="12457355" cy="6245217"/>
          </a:xfrm>
          <a:prstGeom prst="rect">
            <a:avLst/>
          </a:prstGeom>
        </p:spPr>
        <p:txBody>
          <a:bodyPr vert="horz" wrap="square" lIns="0" tIns="0" rIns="0" bIns="0" rtlCol="0">
            <a:noAutofit/>
          </a:bodyPr>
          <a:lstStyle/>
          <a:p>
            <a:pPr marL="0" algn="ctr">
              <a:lnSpc>
                <a:spcPts val="3360"/>
              </a:lnSpc>
              <a:spcBef>
                <a:spcPts val="168"/>
              </a:spcBef>
              <a:buNone/>
            </a:pPr>
            <a:endParaRPr lang="tr-TR" sz="4800" baseline="3413" dirty="0">
              <a:solidFill>
                <a:srgbClr val="990000"/>
              </a:solidFill>
              <a:latin typeface="Calibri"/>
              <a:cs typeface="Calibri"/>
            </a:endParaRPr>
          </a:p>
          <a:p>
            <a:pPr marL="0" algn="ctr">
              <a:lnSpc>
                <a:spcPts val="3360"/>
              </a:lnSpc>
              <a:spcBef>
                <a:spcPts val="168"/>
              </a:spcBef>
              <a:buNone/>
            </a:pPr>
            <a:r>
              <a:rPr lang="tr-TR" sz="4800" baseline="3413" dirty="0">
                <a:solidFill>
                  <a:srgbClr val="990000"/>
                </a:solidFill>
                <a:latin typeface="Calibri"/>
                <a:cs typeface="Calibri"/>
              </a:rPr>
              <a:t>ULUSLARARASI REKABETÇİLİĞİN</a:t>
            </a:r>
          </a:p>
          <a:p>
            <a:pPr marL="0" algn="ctr">
              <a:lnSpc>
                <a:spcPts val="3360"/>
              </a:lnSpc>
              <a:spcBef>
                <a:spcPts val="168"/>
              </a:spcBef>
              <a:buNone/>
            </a:pPr>
            <a:r>
              <a:rPr lang="tr-TR" sz="4800" baseline="3413" dirty="0" smtClean="0">
                <a:solidFill>
                  <a:srgbClr val="990000"/>
                </a:solidFill>
                <a:latin typeface="Calibri"/>
                <a:cs typeface="Calibri"/>
              </a:rPr>
              <a:t>GELİŞTİRİLMESİ</a:t>
            </a:r>
            <a:r>
              <a:rPr lang="tr-TR" sz="4800" dirty="0" smtClean="0">
                <a:solidFill>
                  <a:srgbClr val="990000"/>
                </a:solidFill>
                <a:latin typeface="Calibri"/>
                <a:cs typeface="Calibri"/>
              </a:rPr>
              <a:t> </a:t>
            </a:r>
            <a:r>
              <a:rPr lang="tr-TR" sz="4800" baseline="3413" dirty="0">
                <a:solidFill>
                  <a:srgbClr val="990000"/>
                </a:solidFill>
                <a:latin typeface="Calibri"/>
                <a:cs typeface="Calibri"/>
              </a:rPr>
              <a:t>(UR-GE) </a:t>
            </a:r>
            <a:r>
              <a:rPr lang="tr-TR" sz="4800" baseline="3413" dirty="0" smtClean="0">
                <a:solidFill>
                  <a:srgbClr val="990000"/>
                </a:solidFill>
                <a:latin typeface="Calibri"/>
                <a:cs typeface="Calibri"/>
              </a:rPr>
              <a:t>DESTEĞİ</a:t>
            </a:r>
            <a:endParaRPr lang="tr-TR" sz="4800" baseline="3413" dirty="0">
              <a:solidFill>
                <a:srgbClr val="990000"/>
              </a:solidFill>
              <a:latin typeface="Calibri"/>
              <a:cs typeface="Calibri"/>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3</a:t>
            </a:fld>
            <a:endParaRPr lang="en-US" dirty="0">
              <a:solidFill>
                <a:srgbClr val="FFFFFF"/>
              </a:solidFill>
            </a:endParaRPr>
          </a:p>
        </p:txBody>
      </p:sp>
      <p:pic>
        <p:nvPicPr>
          <p:cNvPr id="3" name="Resim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3241" y="443192"/>
            <a:ext cx="4058770" cy="1745271"/>
          </a:xfrm>
          <a:prstGeom prst="rect">
            <a:avLst/>
          </a:prstGeom>
        </p:spPr>
      </p:pic>
    </p:spTree>
    <p:extLst>
      <p:ext uri="{BB962C8B-B14F-4D97-AF65-F5344CB8AC3E}">
        <p14:creationId xmlns:p14="http://schemas.microsoft.com/office/powerpoint/2010/main" val="2215346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2133601" y="3526679"/>
            <a:ext cx="8266113" cy="528350"/>
          </a:xfrm>
          <a:prstGeom prst="rect">
            <a:avLst/>
          </a:prstGeom>
        </p:spPr>
        <p:txBody>
          <a:bodyPr vert="horz" wrap="square" lIns="0" tIns="0" rIns="0" bIns="0" rtlCol="0">
            <a:noAutofit/>
          </a:bodyPr>
          <a:lstStyle>
            <a:defPPr>
              <a:defRPr lang="tr-TR"/>
            </a:defPPr>
            <a:lvl1pPr indent="0" algn="ctr" defTabSz="457200">
              <a:lnSpc>
                <a:spcPts val="3360"/>
              </a:lnSpc>
              <a:spcBef>
                <a:spcPts val="168"/>
              </a:spcBef>
              <a:spcAft>
                <a:spcPts val="0"/>
              </a:spcAft>
              <a:buClr>
                <a:schemeClr val="accent1"/>
              </a:buClr>
              <a:buSzPct val="80000"/>
              <a:buFont typeface="Wingdings 3" charset="2"/>
              <a:buNone/>
              <a:defRPr sz="4800" b="1" i="0" baseline="3413">
                <a:solidFill>
                  <a:srgbClr val="990000"/>
                </a:solidFill>
                <a:latin typeface="Calibri"/>
                <a:ea typeface="+mj-ea"/>
                <a:cs typeface="Calibri"/>
              </a:defRPr>
            </a:lvl1pPr>
            <a:lvl2pPr marL="742950" indent="-285750" defTabSz="457200">
              <a:spcBef>
                <a:spcPts val="1000"/>
              </a:spcBef>
              <a:spcAft>
                <a:spcPts val="0"/>
              </a:spcAft>
              <a:buClr>
                <a:schemeClr val="accent1"/>
              </a:buClr>
              <a:buSzPct val="80000"/>
              <a:buFont typeface="Wingdings 3" charset="2"/>
              <a:buChar char=""/>
              <a:defRPr b="1" i="0">
                <a:latin typeface="+mj-lt"/>
                <a:ea typeface="+mj-ea"/>
                <a:cs typeface="+mj-cs"/>
              </a:defRPr>
            </a:lvl2pPr>
            <a:lvl3pPr marL="1143000" indent="-228600" defTabSz="457200">
              <a:spcBef>
                <a:spcPts val="1000"/>
              </a:spcBef>
              <a:spcAft>
                <a:spcPts val="0"/>
              </a:spcAft>
              <a:buClr>
                <a:schemeClr val="accent1"/>
              </a:buClr>
              <a:buSzPct val="80000"/>
              <a:buFont typeface="Wingdings 3" charset="2"/>
              <a:buChar char=""/>
              <a:defRPr sz="1600" b="1" i="0">
                <a:latin typeface="+mj-lt"/>
                <a:ea typeface="+mj-ea"/>
                <a:cs typeface="+mj-cs"/>
              </a:defRPr>
            </a:lvl3pPr>
            <a:lvl4pPr marL="16002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4pPr>
            <a:lvl5pPr marL="20574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5pPr>
            <a:lvl6pPr marL="25146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6pPr>
            <a:lvl7pPr marL="29718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7pPr>
            <a:lvl8pPr marL="34290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8pPr>
            <a:lvl9pPr marL="38862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9pPr>
          </a:lstStyle>
          <a:p>
            <a:r>
              <a:rPr lang="tr-TR" dirty="0"/>
              <a:t>TASARIM DESTEĞİ</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7560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o 15"/>
          <p:cNvGraphicFramePr>
            <a:graphicFrameLocks noGrp="1"/>
          </p:cNvGraphicFramePr>
          <p:nvPr>
            <p:extLst/>
          </p:nvPr>
        </p:nvGraphicFramePr>
        <p:xfrm>
          <a:off x="1226376" y="1079309"/>
          <a:ext cx="10800678" cy="5147823"/>
        </p:xfrm>
        <a:graphic>
          <a:graphicData uri="http://schemas.openxmlformats.org/drawingml/2006/table">
            <a:tbl>
              <a:tblPr>
                <a:tableStyleId>{D113A9D2-9D6B-4929-AA2D-F23B5EE8CBE7}</a:tableStyleId>
              </a:tblPr>
              <a:tblGrid>
                <a:gridCol w="2648792">
                  <a:extLst>
                    <a:ext uri="{9D8B030D-6E8A-4147-A177-3AD203B41FA5}">
                      <a16:colId xmlns:a16="http://schemas.microsoft.com/office/drawing/2014/main" xmlns="" val="20000"/>
                    </a:ext>
                  </a:extLst>
                </a:gridCol>
                <a:gridCol w="1086123">
                  <a:extLst>
                    <a:ext uri="{9D8B030D-6E8A-4147-A177-3AD203B41FA5}">
                      <a16:colId xmlns:a16="http://schemas.microsoft.com/office/drawing/2014/main" xmlns="" val="805997427"/>
                    </a:ext>
                  </a:extLst>
                </a:gridCol>
                <a:gridCol w="1191655">
                  <a:extLst>
                    <a:ext uri="{9D8B030D-6E8A-4147-A177-3AD203B41FA5}">
                      <a16:colId xmlns:a16="http://schemas.microsoft.com/office/drawing/2014/main" xmlns="" val="2678958222"/>
                    </a:ext>
                  </a:extLst>
                </a:gridCol>
                <a:gridCol w="1898400">
                  <a:extLst>
                    <a:ext uri="{9D8B030D-6E8A-4147-A177-3AD203B41FA5}">
                      <a16:colId xmlns:a16="http://schemas.microsoft.com/office/drawing/2014/main" xmlns="" val="20003"/>
                    </a:ext>
                  </a:extLst>
                </a:gridCol>
                <a:gridCol w="1298730">
                  <a:extLst>
                    <a:ext uri="{9D8B030D-6E8A-4147-A177-3AD203B41FA5}">
                      <a16:colId xmlns:a16="http://schemas.microsoft.com/office/drawing/2014/main" xmlns="" val="20004"/>
                    </a:ext>
                  </a:extLst>
                </a:gridCol>
                <a:gridCol w="2676978">
                  <a:extLst>
                    <a:ext uri="{9D8B030D-6E8A-4147-A177-3AD203B41FA5}">
                      <a16:colId xmlns:a16="http://schemas.microsoft.com/office/drawing/2014/main" xmlns="" val="20005"/>
                    </a:ext>
                  </a:extLst>
                </a:gridCol>
              </a:tblGrid>
              <a:tr h="546759">
                <a:tc>
                  <a:txBody>
                    <a:bodyPr/>
                    <a:lstStyle/>
                    <a:p>
                      <a:pPr algn="ctr" rtl="0" fontAlgn="ctr"/>
                      <a:r>
                        <a:rPr lang="tr-TR" sz="1800" b="1" u="none" strike="noStrike" dirty="0">
                          <a:solidFill>
                            <a:schemeClr val="tx2"/>
                          </a:solidFill>
                          <a:effectLst/>
                        </a:rPr>
                        <a:t>Destek Kalemi</a:t>
                      </a:r>
                      <a:endParaRPr lang="tr-TR" sz="18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rtl="0" fontAlgn="ctr"/>
                      <a:r>
                        <a:rPr lang="tr-TR" sz="1800" b="1" u="none" strike="noStrike" dirty="0">
                          <a:solidFill>
                            <a:schemeClr val="tx2"/>
                          </a:solidFill>
                          <a:effectLst/>
                        </a:rPr>
                        <a:t>Destek Oranı % </a:t>
                      </a:r>
                      <a:endParaRPr lang="tr-TR" sz="18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gridSpan="2">
                  <a:txBody>
                    <a:bodyPr/>
                    <a:lstStyle/>
                    <a:p>
                      <a:pPr algn="ctr" rtl="0" fontAlgn="ctr"/>
                      <a:r>
                        <a:rPr lang="tr-TR" sz="1800" b="1" u="none" strike="noStrike" dirty="0">
                          <a:solidFill>
                            <a:schemeClr val="tx2"/>
                          </a:solidFill>
                          <a:effectLst/>
                        </a:rPr>
                        <a:t>Destek Limiti          </a:t>
                      </a:r>
                      <a:endParaRPr lang="tr-TR" sz="18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hMerge="1">
                  <a:txBody>
                    <a:bodyPr/>
                    <a:lstStyle/>
                    <a:p>
                      <a:endParaRPr lang="tr-TR"/>
                    </a:p>
                  </a:txBody>
                  <a:tcPr/>
                </a:tc>
                <a:tc>
                  <a:txBody>
                    <a:bodyPr/>
                    <a:lstStyle/>
                    <a:p>
                      <a:pPr algn="ctr" rtl="0" fontAlgn="ctr"/>
                      <a:r>
                        <a:rPr lang="tr-TR" sz="1800" b="1" u="none" strike="noStrike" dirty="0">
                          <a:solidFill>
                            <a:schemeClr val="tx2"/>
                          </a:solidFill>
                          <a:effectLst/>
                        </a:rPr>
                        <a:t>Süre/Adet</a:t>
                      </a:r>
                      <a:endParaRPr lang="tr-TR" sz="18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rtl="0" fontAlgn="ctr"/>
                      <a:r>
                        <a:rPr lang="tr-TR" sz="1800" b="1" u="none" strike="noStrike" dirty="0">
                          <a:solidFill>
                            <a:schemeClr val="tx2"/>
                          </a:solidFill>
                          <a:effectLst/>
                        </a:rPr>
                        <a:t>Faydalanıcı</a:t>
                      </a:r>
                      <a:endParaRPr lang="tr-TR" sz="18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extLst>
                  <a:ext uri="{0D108BD9-81ED-4DB2-BD59-A6C34878D82A}">
                    <a16:rowId xmlns:a16="http://schemas.microsoft.com/office/drawing/2014/main" xmlns="" val="10001"/>
                  </a:ext>
                </a:extLst>
              </a:tr>
              <a:tr h="426911">
                <a:tc>
                  <a:txBody>
                    <a:bodyPr/>
                    <a:lstStyle/>
                    <a:p>
                      <a:pPr algn="ctr" fontAlgn="ctr"/>
                      <a:r>
                        <a:rPr lang="tr-TR" sz="900" u="none" strike="noStrike" dirty="0">
                          <a:solidFill>
                            <a:schemeClr val="bg2"/>
                          </a:solidFill>
                          <a:effectLst/>
                        </a:rPr>
                        <a:t> </a:t>
                      </a:r>
                      <a:endParaRPr lang="tr-TR" sz="9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 </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Tasarımcı Şirketleri </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Tasarım Ofisleri</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 </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 </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extLst>
                  <a:ext uri="{0D108BD9-81ED-4DB2-BD59-A6C34878D82A}">
                    <a16:rowId xmlns:a16="http://schemas.microsoft.com/office/drawing/2014/main" xmlns="" val="10002"/>
                  </a:ext>
                </a:extLst>
              </a:tr>
              <a:tr h="364158">
                <a:tc>
                  <a:txBody>
                    <a:bodyPr/>
                    <a:lstStyle/>
                    <a:p>
                      <a:pPr algn="ctr" fontAlgn="ctr"/>
                      <a:r>
                        <a:rPr lang="tr-TR" sz="1400" b="1" u="none" strike="noStrike" dirty="0">
                          <a:solidFill>
                            <a:schemeClr val="tx2"/>
                          </a:solidFill>
                          <a:effectLst/>
                        </a:rPr>
                        <a:t>Reklam, Tanıtım, Pazarlama </a:t>
                      </a:r>
                      <a:endParaRPr lang="tr-TR" sz="1400" b="1" i="0" u="none" strike="noStrike" dirty="0">
                        <a:solidFill>
                          <a:schemeClr val="tx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rowSpan="6">
                  <a:txBody>
                    <a:bodyPr/>
                    <a:lstStyle/>
                    <a:p>
                      <a:pPr algn="ctr" fontAlgn="ctr"/>
                      <a:r>
                        <a:rPr lang="tr-TR" sz="1200" b="1" u="none" strike="noStrike" dirty="0">
                          <a:solidFill>
                            <a:schemeClr val="bg2"/>
                          </a:solidFill>
                          <a:effectLst/>
                        </a:rPr>
                        <a:t>50%</a:t>
                      </a:r>
                      <a:endParaRPr lang="tr-TR" sz="12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300.000 $yıl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150.000 $/yıl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rowSpan="6">
                  <a:txBody>
                    <a:bodyPr/>
                    <a:lstStyle/>
                    <a:p>
                      <a:pPr algn="ctr" fontAlgn="ctr"/>
                      <a:r>
                        <a:rPr lang="tr-TR" sz="1400" b="1" u="none" strike="noStrike" dirty="0">
                          <a:solidFill>
                            <a:schemeClr val="bg2"/>
                          </a:solidFill>
                          <a:effectLst/>
                        </a:rPr>
                        <a:t>4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rowSpan="6">
                  <a:txBody>
                    <a:bodyPr/>
                    <a:lstStyle/>
                    <a:p>
                      <a:pPr algn="ctr" fontAlgn="ctr"/>
                      <a:r>
                        <a:rPr lang="tr-TR" sz="1400" b="1" u="none" strike="noStrike" dirty="0">
                          <a:solidFill>
                            <a:schemeClr val="bg2"/>
                          </a:solidFill>
                          <a:effectLst/>
                        </a:rPr>
                        <a:t>Tasarımcı Şirketleri - Tasarım Ofisleri</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extLst>
                  <a:ext uri="{0D108BD9-81ED-4DB2-BD59-A6C34878D82A}">
                    <a16:rowId xmlns:a16="http://schemas.microsoft.com/office/drawing/2014/main" xmlns="" val="10003"/>
                  </a:ext>
                </a:extLst>
              </a:tr>
              <a:tr h="217178">
                <a:tc>
                  <a:txBody>
                    <a:bodyPr/>
                    <a:lstStyle/>
                    <a:p>
                      <a:pPr algn="ctr" fontAlgn="ctr"/>
                      <a:r>
                        <a:rPr lang="tr-TR" sz="1400" b="1" u="none" strike="noStrike" dirty="0">
                          <a:solidFill>
                            <a:schemeClr val="tx2"/>
                          </a:solidFill>
                          <a:effectLst/>
                        </a:rPr>
                        <a:t>Kira</a:t>
                      </a:r>
                      <a:endParaRPr lang="tr-TR" sz="1400" b="1" i="0" u="none" strike="noStrike" dirty="0">
                        <a:solidFill>
                          <a:schemeClr val="tx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a:txBody>
                    <a:bodyPr/>
                    <a:lstStyle/>
                    <a:p>
                      <a:pPr algn="ctr" fontAlgn="ctr"/>
                      <a:r>
                        <a:rPr lang="tr-TR" sz="1400" b="1" u="none" strike="noStrike" dirty="0">
                          <a:solidFill>
                            <a:schemeClr val="bg2"/>
                          </a:solidFill>
                          <a:effectLst/>
                        </a:rPr>
                        <a:t>200.000 $/yıl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100.000 $/yıl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4"/>
                  </a:ext>
                </a:extLst>
              </a:tr>
              <a:tr h="461775">
                <a:tc>
                  <a:txBody>
                    <a:bodyPr/>
                    <a:lstStyle/>
                    <a:p>
                      <a:pPr algn="ctr" fontAlgn="ctr"/>
                      <a:r>
                        <a:rPr lang="tr-TR" sz="1400" b="1" u="none" strike="noStrike" dirty="0">
                          <a:solidFill>
                            <a:schemeClr val="tx2"/>
                          </a:solidFill>
                          <a:effectLst/>
                        </a:rPr>
                        <a:t> Kurulum/Dekorasyon  Giderleri</a:t>
                      </a:r>
                      <a:endParaRPr lang="tr-TR" sz="1400" b="1" i="0" u="none" strike="noStrike" dirty="0">
                        <a:solidFill>
                          <a:schemeClr val="tx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a:txBody>
                    <a:bodyPr/>
                    <a:lstStyle/>
                    <a:p>
                      <a:pPr algn="ctr" fontAlgn="ctr"/>
                      <a:r>
                        <a:rPr lang="tr-TR" sz="1400" b="1" u="none" strike="noStrike" dirty="0">
                          <a:solidFill>
                            <a:schemeClr val="bg2"/>
                          </a:solidFill>
                          <a:effectLst/>
                        </a:rPr>
                        <a:t>100.000 $/yıl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50.000 $/yıl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5"/>
                  </a:ext>
                </a:extLst>
              </a:tr>
              <a:tr h="642306">
                <a:tc>
                  <a:txBody>
                    <a:bodyPr/>
                    <a:lstStyle/>
                    <a:p>
                      <a:pPr algn="ctr" fontAlgn="ctr"/>
                      <a:r>
                        <a:rPr lang="tr-TR" sz="1400" b="1" u="none" strike="noStrike" dirty="0">
                          <a:solidFill>
                            <a:schemeClr val="tx2"/>
                          </a:solidFill>
                          <a:effectLst/>
                        </a:rPr>
                        <a:t>Patent, Faydalı Model ve Endüstriyel Tasarım Tescili </a:t>
                      </a:r>
                      <a:r>
                        <a:rPr lang="tr-TR" sz="1400" b="1" u="none" strike="noStrike" dirty="0" smtClean="0">
                          <a:solidFill>
                            <a:schemeClr val="tx2"/>
                          </a:solidFill>
                          <a:effectLst/>
                        </a:rPr>
                        <a:t>Giderleri</a:t>
                      </a:r>
                      <a:endParaRPr lang="tr-TR" sz="1400" b="1" i="0" u="none" strike="noStrike" dirty="0">
                        <a:solidFill>
                          <a:schemeClr val="tx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a:txBody>
                    <a:bodyPr/>
                    <a:lstStyle/>
                    <a:p>
                      <a:pPr algn="ctr" fontAlgn="ctr"/>
                      <a:r>
                        <a:rPr lang="tr-TR" sz="1400" b="1" u="none" strike="noStrike" dirty="0">
                          <a:solidFill>
                            <a:schemeClr val="bg2"/>
                          </a:solidFill>
                          <a:effectLst/>
                        </a:rPr>
                        <a:t>50.000 $/yıl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50.000 $/yıl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6"/>
                  </a:ext>
                </a:extLst>
              </a:tr>
              <a:tr h="364158">
                <a:tc>
                  <a:txBody>
                    <a:bodyPr/>
                    <a:lstStyle/>
                    <a:p>
                      <a:pPr algn="ctr" fontAlgn="ctr"/>
                      <a:r>
                        <a:rPr lang="tr-TR" sz="1400" b="1" u="none" strike="noStrike" dirty="0">
                          <a:solidFill>
                            <a:schemeClr val="tx2"/>
                          </a:solidFill>
                          <a:effectLst/>
                        </a:rPr>
                        <a:t> Tasarımcıların Brüt Maaş Giderleri  </a:t>
                      </a:r>
                      <a:endParaRPr lang="tr-TR" sz="1400" b="1" i="0" u="none" strike="noStrike" dirty="0">
                        <a:solidFill>
                          <a:schemeClr val="tx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a:txBody>
                    <a:bodyPr/>
                    <a:lstStyle/>
                    <a:p>
                      <a:pPr algn="ctr" fontAlgn="ctr"/>
                      <a:r>
                        <a:rPr lang="tr-TR" sz="1400" b="1" u="none" strike="noStrike" dirty="0">
                          <a:solidFill>
                            <a:schemeClr val="bg2"/>
                          </a:solidFill>
                          <a:effectLst/>
                        </a:rPr>
                        <a:t>150.000 $/yıl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200.000 $/yıl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7"/>
                  </a:ext>
                </a:extLst>
              </a:tr>
              <a:tr h="310134">
                <a:tc>
                  <a:txBody>
                    <a:bodyPr/>
                    <a:lstStyle/>
                    <a:p>
                      <a:pPr algn="ctr" fontAlgn="ctr"/>
                      <a:r>
                        <a:rPr lang="tr-TR" sz="1400" b="1" u="none" strike="noStrike" dirty="0">
                          <a:solidFill>
                            <a:schemeClr val="tx2"/>
                          </a:solidFill>
                          <a:effectLst/>
                        </a:rPr>
                        <a:t>Danışmanlık Giderleri</a:t>
                      </a:r>
                      <a:endParaRPr lang="tr-TR" sz="1400" b="1" i="0" u="none" strike="noStrike" dirty="0">
                        <a:solidFill>
                          <a:schemeClr val="tx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a:txBody>
                    <a:bodyPr/>
                    <a:lstStyle/>
                    <a:p>
                      <a:pPr algn="ctr" fontAlgn="ctr"/>
                      <a:r>
                        <a:rPr lang="tr-TR" sz="1400" b="1" u="none" strike="noStrike">
                          <a:solidFill>
                            <a:schemeClr val="bg2"/>
                          </a:solidFill>
                          <a:effectLst/>
                        </a:rPr>
                        <a:t>200.000 $/yıl</a:t>
                      </a:r>
                      <a:endParaRPr lang="tr-TR" sz="1400" b="1" i="0" u="none" strike="noStrike">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400" b="1" u="none" strike="noStrike" dirty="0">
                          <a:solidFill>
                            <a:schemeClr val="bg2"/>
                          </a:solidFill>
                          <a:effectLst/>
                        </a:rPr>
                        <a:t>100.000 $/yıl</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8"/>
                  </a:ext>
                </a:extLst>
              </a:tr>
              <a:tr h="217178">
                <a:tc gridSpan="6">
                  <a:txBody>
                    <a:bodyPr/>
                    <a:lstStyle/>
                    <a:p>
                      <a:pPr algn="ctr" fontAlgn="ctr"/>
                      <a:r>
                        <a:rPr lang="tr-TR" sz="1400" b="1" u="none" strike="noStrike" dirty="0">
                          <a:solidFill>
                            <a:schemeClr val="bg2"/>
                          </a:solidFill>
                          <a:effectLst/>
                        </a:rPr>
                        <a:t> </a:t>
                      </a:r>
                      <a:endParaRPr lang="tr-TR" sz="14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9"/>
                  </a:ext>
                </a:extLst>
              </a:tr>
              <a:tr h="537566">
                <a:tc>
                  <a:txBody>
                    <a:bodyPr/>
                    <a:lstStyle/>
                    <a:p>
                      <a:pPr algn="ctr" fontAlgn="ctr"/>
                      <a:r>
                        <a:rPr lang="tr-TR" sz="1400" b="1" u="none" strike="noStrike" dirty="0">
                          <a:solidFill>
                            <a:schemeClr val="tx2"/>
                          </a:solidFill>
                          <a:effectLst/>
                        </a:rPr>
                        <a:t>Tanıtım (Tasarım Yarışmaları Organizasyonları vb.)</a:t>
                      </a:r>
                      <a:endParaRPr lang="tr-TR" sz="1400" b="1" i="0" u="none" strike="noStrike" dirty="0">
                        <a:solidFill>
                          <a:schemeClr val="tx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rtl="0" fontAlgn="ctr"/>
                      <a:r>
                        <a:rPr lang="tr-TR" sz="1200" b="1" u="none" strike="noStrike" dirty="0">
                          <a:solidFill>
                            <a:schemeClr val="bg2"/>
                          </a:solidFill>
                          <a:effectLst/>
                        </a:rPr>
                        <a:t>50%</a:t>
                      </a:r>
                      <a:endParaRPr lang="tr-TR" sz="1200" b="1" i="0" u="none" strike="noStrike" dirty="0">
                        <a:solidFill>
                          <a:schemeClr val="bg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gridSpan="2">
                  <a:txBody>
                    <a:bodyPr/>
                    <a:lstStyle/>
                    <a:p>
                      <a:pPr algn="ctr" rtl="0" fontAlgn="ctr"/>
                      <a:r>
                        <a:rPr lang="tr-TR" sz="1400" b="1" u="none" strike="noStrike" dirty="0">
                          <a:solidFill>
                            <a:schemeClr val="bg2"/>
                          </a:solidFill>
                          <a:effectLst/>
                        </a:rPr>
                        <a:t>300.000 $/yıl</a:t>
                      </a:r>
                      <a:endParaRPr lang="tr-TR" sz="1400" b="1" i="0" u="none" strike="noStrike" dirty="0">
                        <a:solidFill>
                          <a:schemeClr val="bg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hMerge="1">
                  <a:txBody>
                    <a:bodyPr/>
                    <a:lstStyle/>
                    <a:p>
                      <a:endParaRPr lang="tr-TR"/>
                    </a:p>
                  </a:txBody>
                  <a:tcPr/>
                </a:tc>
                <a:tc rowSpan="2">
                  <a:txBody>
                    <a:bodyPr/>
                    <a:lstStyle/>
                    <a:p>
                      <a:pPr algn="ctr" rtl="0" fontAlgn="ctr"/>
                      <a:r>
                        <a:rPr lang="tr-TR" sz="1400" b="1" u="none" strike="noStrike" dirty="0">
                          <a:solidFill>
                            <a:schemeClr val="bg2"/>
                          </a:solidFill>
                          <a:effectLst/>
                        </a:rPr>
                        <a:t>Faaliyet Bazında Destek</a:t>
                      </a:r>
                      <a:endParaRPr lang="tr-TR" sz="1400" b="1" i="0" u="none" strike="noStrike" dirty="0">
                        <a:solidFill>
                          <a:schemeClr val="bg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rowSpan="2">
                  <a:txBody>
                    <a:bodyPr/>
                    <a:lstStyle/>
                    <a:p>
                      <a:pPr algn="ctr" rtl="0" fontAlgn="ctr"/>
                      <a:r>
                        <a:rPr lang="tr-TR" sz="1400" b="1" u="none" strike="noStrike" dirty="0">
                          <a:solidFill>
                            <a:schemeClr val="bg2"/>
                          </a:solidFill>
                          <a:effectLst/>
                        </a:rPr>
                        <a:t>İşbirliği Kuruluşları</a:t>
                      </a:r>
                      <a:endParaRPr lang="tr-TR" sz="1400" b="1" i="0" u="none" strike="noStrike" dirty="0">
                        <a:solidFill>
                          <a:schemeClr val="bg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extLst>
                  <a:ext uri="{0D108BD9-81ED-4DB2-BD59-A6C34878D82A}">
                    <a16:rowId xmlns:a16="http://schemas.microsoft.com/office/drawing/2014/main" xmlns="" val="10010"/>
                  </a:ext>
                </a:extLst>
              </a:tr>
              <a:tr h="959872">
                <a:tc>
                  <a:txBody>
                    <a:bodyPr/>
                    <a:lstStyle/>
                    <a:p>
                      <a:pPr algn="ctr" fontAlgn="ctr"/>
                      <a:r>
                        <a:rPr lang="tr-TR" sz="1400" b="1" u="none" strike="noStrike" dirty="0">
                          <a:solidFill>
                            <a:schemeClr val="tx2"/>
                          </a:solidFill>
                          <a:effectLst/>
                        </a:rPr>
                        <a:t>Tasarım Yarışmalarında Dereceye Giren Tasarımcıların Yurtdışı Eğitim ve Yaşam Giderleri</a:t>
                      </a:r>
                      <a:endParaRPr lang="tr-TR" sz="1400" b="1" i="0" u="none" strike="noStrike" dirty="0">
                        <a:solidFill>
                          <a:schemeClr val="tx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fontAlgn="ctr"/>
                      <a:r>
                        <a:rPr lang="tr-TR" sz="1200" b="1" u="none" strike="noStrike" dirty="0">
                          <a:solidFill>
                            <a:schemeClr val="bg2"/>
                          </a:solidFill>
                          <a:effectLst/>
                        </a:rPr>
                        <a:t>Yıllık Azami </a:t>
                      </a:r>
                      <a:r>
                        <a:rPr lang="tr-TR" sz="1200" b="1" u="none" strike="noStrike" dirty="0" smtClean="0">
                          <a:solidFill>
                            <a:schemeClr val="bg2"/>
                          </a:solidFill>
                          <a:effectLst/>
                        </a:rPr>
                        <a:t>60 </a:t>
                      </a:r>
                      <a:r>
                        <a:rPr lang="tr-TR" sz="1200" b="1" u="none" strike="noStrike" dirty="0">
                          <a:solidFill>
                            <a:schemeClr val="bg2"/>
                          </a:solidFill>
                          <a:effectLst/>
                        </a:rPr>
                        <a:t>Adet Tasarımcı</a:t>
                      </a:r>
                      <a:endParaRPr lang="tr-TR" sz="1200" b="1" i="0" u="none" strike="noStrike" dirty="0">
                        <a:solidFill>
                          <a:schemeClr val="bg2"/>
                        </a:solidFill>
                        <a:effectLst/>
                        <a:latin typeface="Arial Tur" panose="020B060402020202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gridSpan="2">
                  <a:txBody>
                    <a:bodyPr/>
                    <a:lstStyle/>
                    <a:p>
                      <a:pPr algn="ctr" rtl="0" fontAlgn="ctr"/>
                      <a:r>
                        <a:rPr lang="tr-TR" sz="1400" b="1" u="none" strike="noStrike" dirty="0">
                          <a:solidFill>
                            <a:schemeClr val="bg2"/>
                          </a:solidFill>
                          <a:effectLst/>
                        </a:rPr>
                        <a:t>1.500 $/ay </a:t>
                      </a:r>
                      <a:endParaRPr lang="tr-TR" sz="1400" b="1" i="0" u="none" strike="noStrike" dirty="0">
                        <a:solidFill>
                          <a:schemeClr val="bg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h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11"/>
                  </a:ext>
                </a:extLst>
              </a:tr>
            </a:tbl>
          </a:graphicData>
        </a:graphic>
      </p:graphicFrame>
      <p:sp>
        <p:nvSpPr>
          <p:cNvPr id="25" name="Başlık 2"/>
          <p:cNvSpPr>
            <a:spLocks noGrp="1"/>
          </p:cNvSpPr>
          <p:nvPr>
            <p:ph type="title" idx="4294967295"/>
          </p:nvPr>
        </p:nvSpPr>
        <p:spPr>
          <a:xfrm>
            <a:off x="736600" y="305705"/>
            <a:ext cx="11036300" cy="396875"/>
          </a:xfrm>
        </p:spPr>
        <p:txBody>
          <a:bodyPr vert="horz" lIns="91440" tIns="45720" rIns="91440" bIns="45720" rtlCol="0" anchor="ctr">
            <a:noAutofit/>
          </a:bodyPr>
          <a:lstStyle/>
          <a:p>
            <a:r>
              <a:rPr lang="tr-TR" sz="2800" dirty="0">
                <a:solidFill>
                  <a:schemeClr val="tx2"/>
                </a:solidFill>
              </a:rPr>
              <a:t>TASARIMCI ŞİRKETLERİ, TASARIM OFİSLERİ VE </a:t>
            </a:r>
            <a:r>
              <a:rPr lang="tr-TR" sz="2800" dirty="0" smtClean="0">
                <a:solidFill>
                  <a:schemeClr val="tx2"/>
                </a:solidFill>
              </a:rPr>
              <a:t>İŞBİRLİĞİ KURULUŞLARININ </a:t>
            </a:r>
            <a:r>
              <a:rPr lang="tr-TR" sz="2800" dirty="0">
                <a:solidFill>
                  <a:schemeClr val="tx2"/>
                </a:solidFill>
              </a:rPr>
              <a:t>DESTEKLENMESİ</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31</a:t>
            </a:fld>
            <a:endParaRPr lang="en-US" dirty="0">
              <a:solidFill>
                <a:srgbClr val="FFFFFF"/>
              </a:solidFill>
            </a:endParaRPr>
          </a:p>
        </p:txBody>
      </p:sp>
    </p:spTree>
    <p:extLst>
      <p:ext uri="{BB962C8B-B14F-4D97-AF65-F5344CB8AC3E}">
        <p14:creationId xmlns:p14="http://schemas.microsoft.com/office/powerpoint/2010/main" val="349408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082119" y="1602889"/>
          <a:ext cx="7978885" cy="3384004"/>
        </p:xfrm>
        <a:graphic>
          <a:graphicData uri="http://schemas.openxmlformats.org/drawingml/2006/table">
            <a:tbl>
              <a:tblPr>
                <a:tableStyleId>{D113A9D2-9D6B-4929-AA2D-F23B5EE8CBE7}</a:tableStyleId>
              </a:tblPr>
              <a:tblGrid>
                <a:gridCol w="1370606">
                  <a:extLst>
                    <a:ext uri="{9D8B030D-6E8A-4147-A177-3AD203B41FA5}">
                      <a16:colId xmlns:a16="http://schemas.microsoft.com/office/drawing/2014/main" xmlns="" val="20000"/>
                    </a:ext>
                  </a:extLst>
                </a:gridCol>
                <a:gridCol w="2268842">
                  <a:extLst>
                    <a:ext uri="{9D8B030D-6E8A-4147-A177-3AD203B41FA5}">
                      <a16:colId xmlns:a16="http://schemas.microsoft.com/office/drawing/2014/main" xmlns="" val="20001"/>
                    </a:ext>
                  </a:extLst>
                </a:gridCol>
                <a:gridCol w="1402424">
                  <a:extLst>
                    <a:ext uri="{9D8B030D-6E8A-4147-A177-3AD203B41FA5}">
                      <a16:colId xmlns:a16="http://schemas.microsoft.com/office/drawing/2014/main" xmlns="" val="20002"/>
                    </a:ext>
                  </a:extLst>
                </a:gridCol>
                <a:gridCol w="959425">
                  <a:extLst>
                    <a:ext uri="{9D8B030D-6E8A-4147-A177-3AD203B41FA5}">
                      <a16:colId xmlns:a16="http://schemas.microsoft.com/office/drawing/2014/main" xmlns="" val="20003"/>
                    </a:ext>
                  </a:extLst>
                </a:gridCol>
                <a:gridCol w="1977588">
                  <a:extLst>
                    <a:ext uri="{9D8B030D-6E8A-4147-A177-3AD203B41FA5}">
                      <a16:colId xmlns:a16="http://schemas.microsoft.com/office/drawing/2014/main" xmlns="" val="20004"/>
                    </a:ext>
                  </a:extLst>
                </a:gridCol>
              </a:tblGrid>
              <a:tr h="744070">
                <a:tc>
                  <a:txBody>
                    <a:bodyPr/>
                    <a:lstStyle/>
                    <a:p>
                      <a:pPr algn="ctr" rtl="0" fontAlgn="ctr"/>
                      <a:r>
                        <a:rPr lang="tr-TR" sz="1600" b="1" u="none" strike="noStrike" dirty="0">
                          <a:solidFill>
                            <a:schemeClr val="tx2"/>
                          </a:solidFill>
                          <a:effectLst/>
                        </a:rPr>
                        <a:t>Destek Kalemi</a:t>
                      </a:r>
                      <a:endParaRPr lang="tr-TR" sz="16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rtl="0" fontAlgn="ctr"/>
                      <a:r>
                        <a:rPr lang="tr-TR" sz="1600" b="1" u="none" strike="noStrike" dirty="0">
                          <a:solidFill>
                            <a:schemeClr val="tx2"/>
                          </a:solidFill>
                          <a:effectLst/>
                        </a:rPr>
                        <a:t>Destek Oranı % </a:t>
                      </a:r>
                      <a:endParaRPr lang="tr-TR" sz="16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rtl="0" fontAlgn="ctr"/>
                      <a:r>
                        <a:rPr lang="tr-TR" sz="1600" b="1" u="none" strike="noStrike" dirty="0">
                          <a:solidFill>
                            <a:schemeClr val="tx2"/>
                          </a:solidFill>
                          <a:effectLst/>
                        </a:rPr>
                        <a:t>Destek Limiti</a:t>
                      </a:r>
                      <a:endParaRPr lang="tr-TR" sz="16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rtl="0" fontAlgn="ctr"/>
                      <a:r>
                        <a:rPr lang="tr-TR" sz="1600" b="1" u="none" strike="noStrike" dirty="0">
                          <a:solidFill>
                            <a:schemeClr val="tx2"/>
                          </a:solidFill>
                          <a:effectLst/>
                        </a:rPr>
                        <a:t>Süre/Adet</a:t>
                      </a:r>
                      <a:endParaRPr lang="tr-TR" sz="16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rtl="0" fontAlgn="ctr"/>
                      <a:r>
                        <a:rPr lang="tr-TR" sz="1600" b="1" u="none" strike="noStrike" dirty="0">
                          <a:solidFill>
                            <a:schemeClr val="tx2"/>
                          </a:solidFill>
                          <a:effectLst/>
                        </a:rPr>
                        <a:t>Faydalanıcı</a:t>
                      </a:r>
                      <a:endParaRPr lang="tr-TR" sz="16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extLst>
                  <a:ext uri="{0D108BD9-81ED-4DB2-BD59-A6C34878D82A}">
                    <a16:rowId xmlns:a16="http://schemas.microsoft.com/office/drawing/2014/main" xmlns="" val="10001"/>
                  </a:ext>
                </a:extLst>
              </a:tr>
              <a:tr h="879978">
                <a:tc>
                  <a:txBody>
                    <a:bodyPr/>
                    <a:lstStyle/>
                    <a:p>
                      <a:pPr algn="ctr" rtl="0" fontAlgn="ctr"/>
                      <a:r>
                        <a:rPr lang="tr-TR" sz="1400" b="1" u="none" strike="noStrike" dirty="0">
                          <a:solidFill>
                            <a:schemeClr val="tx2"/>
                          </a:solidFill>
                          <a:effectLst/>
                        </a:rPr>
                        <a:t>Tasarımcı Modelist Mühendis Brüt Maaş Giderleri  </a:t>
                      </a:r>
                      <a:endParaRPr lang="tr-TR" sz="14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rowSpan="3">
                  <a:txBody>
                    <a:bodyPr/>
                    <a:lstStyle/>
                    <a:p>
                      <a:pPr algn="ctr" rtl="0" fontAlgn="ctr"/>
                      <a:r>
                        <a:rPr lang="tr-TR" sz="1500" b="1" u="none" strike="noStrike" dirty="0">
                          <a:solidFill>
                            <a:schemeClr val="bg2"/>
                          </a:solidFill>
                          <a:effectLst/>
                        </a:rPr>
                        <a:t>50%</a:t>
                      </a:r>
                      <a:endParaRPr lang="tr-TR" sz="1500" b="1" i="0" u="none" strike="noStrike" dirty="0">
                        <a:solidFill>
                          <a:schemeClr val="bg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a:txBody>
                    <a:bodyPr/>
                    <a:lstStyle/>
                    <a:p>
                      <a:pPr algn="ctr" rtl="0" fontAlgn="ctr"/>
                      <a:r>
                        <a:rPr lang="tr-TR" sz="1500" b="1" u="none" strike="noStrike" dirty="0">
                          <a:solidFill>
                            <a:schemeClr val="bg2"/>
                          </a:solidFill>
                          <a:effectLst/>
                        </a:rPr>
                        <a:t>1.000.000 $ / Proje Başına</a:t>
                      </a:r>
                      <a:endParaRPr lang="tr-TR" sz="1500" b="1" i="0" u="none" strike="noStrike" dirty="0">
                        <a:solidFill>
                          <a:schemeClr val="bg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rowSpan="3">
                  <a:txBody>
                    <a:bodyPr/>
                    <a:lstStyle/>
                    <a:p>
                      <a:pPr algn="ctr" rtl="0" fontAlgn="ctr"/>
                      <a:r>
                        <a:rPr lang="tr-TR" sz="1500" b="1" u="none" strike="noStrike" dirty="0">
                          <a:solidFill>
                            <a:schemeClr val="bg2"/>
                          </a:solidFill>
                          <a:effectLst/>
                        </a:rPr>
                        <a:t>3+2 Yıl</a:t>
                      </a:r>
                      <a:endParaRPr lang="tr-TR" sz="1500" b="1" i="0" u="none" strike="noStrike" dirty="0">
                        <a:solidFill>
                          <a:schemeClr val="bg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rowSpan="3">
                  <a:txBody>
                    <a:bodyPr/>
                    <a:lstStyle/>
                    <a:p>
                      <a:pPr algn="ctr" rtl="0" fontAlgn="ctr"/>
                      <a:r>
                        <a:rPr lang="tr-TR" sz="1500" b="1" u="none" strike="noStrike" dirty="0">
                          <a:solidFill>
                            <a:schemeClr val="bg2"/>
                          </a:solidFill>
                          <a:effectLst/>
                        </a:rPr>
                        <a:t>Şirketler</a:t>
                      </a:r>
                      <a:endParaRPr lang="tr-TR" sz="1500" b="1" i="0" u="none" strike="noStrike" dirty="0">
                        <a:solidFill>
                          <a:schemeClr val="bg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extLst>
                  <a:ext uri="{0D108BD9-81ED-4DB2-BD59-A6C34878D82A}">
                    <a16:rowId xmlns:a16="http://schemas.microsoft.com/office/drawing/2014/main" xmlns="" val="10002"/>
                  </a:ext>
                </a:extLst>
              </a:tr>
              <a:tr h="879978">
                <a:tc>
                  <a:txBody>
                    <a:bodyPr/>
                    <a:lstStyle/>
                    <a:p>
                      <a:pPr algn="ctr" rtl="0" fontAlgn="ctr"/>
                      <a:r>
                        <a:rPr lang="tr-TR" sz="1400" b="1" u="none" strike="noStrike" dirty="0">
                          <a:solidFill>
                            <a:schemeClr val="tx2"/>
                          </a:solidFill>
                          <a:effectLst/>
                        </a:rPr>
                        <a:t>Alet </a:t>
                      </a:r>
                      <a:r>
                        <a:rPr lang="tr-TR" sz="1400" b="1" u="none" strike="noStrike" dirty="0" err="1">
                          <a:solidFill>
                            <a:schemeClr val="tx2"/>
                          </a:solidFill>
                          <a:effectLst/>
                        </a:rPr>
                        <a:t>Techizat</a:t>
                      </a:r>
                      <a:r>
                        <a:rPr lang="tr-TR" sz="1400" b="1" u="none" strike="noStrike" dirty="0">
                          <a:solidFill>
                            <a:schemeClr val="tx2"/>
                          </a:solidFill>
                          <a:effectLst/>
                        </a:rPr>
                        <a:t> Malzeme Yazılım Giderleri</a:t>
                      </a:r>
                      <a:endParaRPr lang="tr-TR" sz="14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a:txBody>
                    <a:bodyPr/>
                    <a:lstStyle/>
                    <a:p>
                      <a:pPr algn="ctr" rtl="0" fontAlgn="ctr"/>
                      <a:r>
                        <a:rPr lang="tr-TR" sz="1500" b="1" u="none" strike="noStrike" dirty="0">
                          <a:solidFill>
                            <a:schemeClr val="bg2"/>
                          </a:solidFill>
                          <a:effectLst/>
                        </a:rPr>
                        <a:t>250.000 $ / Proje Başına</a:t>
                      </a:r>
                      <a:endParaRPr lang="tr-TR" sz="1500" b="1" i="0" u="none" strike="noStrike" dirty="0">
                        <a:solidFill>
                          <a:schemeClr val="bg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3"/>
                  </a:ext>
                </a:extLst>
              </a:tr>
              <a:tr h="879978">
                <a:tc>
                  <a:txBody>
                    <a:bodyPr/>
                    <a:lstStyle/>
                    <a:p>
                      <a:pPr algn="ctr" rtl="0" fontAlgn="ctr"/>
                      <a:r>
                        <a:rPr lang="tr-TR" sz="1400" b="1" u="none" strike="noStrike" dirty="0">
                          <a:solidFill>
                            <a:schemeClr val="tx2"/>
                          </a:solidFill>
                          <a:effectLst/>
                        </a:rPr>
                        <a:t>Seyahat ve Web Sitesi Üyeliği Giderleri</a:t>
                      </a:r>
                      <a:endParaRPr lang="tr-TR" sz="1400" b="1" i="0" u="none" strike="noStrike" dirty="0">
                        <a:solidFill>
                          <a:schemeClr val="tx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a:txBody>
                    <a:bodyPr/>
                    <a:lstStyle/>
                    <a:p>
                      <a:pPr algn="ctr" rtl="0" fontAlgn="ctr"/>
                      <a:r>
                        <a:rPr lang="tr-TR" sz="1500" b="1" u="none" strike="noStrike" dirty="0">
                          <a:solidFill>
                            <a:schemeClr val="bg2"/>
                          </a:solidFill>
                          <a:effectLst/>
                        </a:rPr>
                        <a:t>150.000 $ / Proje Başına</a:t>
                      </a:r>
                      <a:endParaRPr lang="tr-TR" sz="1500" b="1" i="0" u="none" strike="noStrike" dirty="0">
                        <a:solidFill>
                          <a:schemeClr val="bg2"/>
                        </a:solidFill>
                        <a:effectLst/>
                        <a:latin typeface="Calibri" panose="020F0502020204030204" pitchFamily="34" charset="0"/>
                      </a:endParaRPr>
                    </a:p>
                  </a:txBody>
                  <a:tcPr marL="7573" marR="7573" marT="7573"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4"/>
                  </a:ext>
                </a:extLst>
              </a:tr>
            </a:tbl>
          </a:graphicData>
        </a:graphic>
      </p:graphicFrame>
      <p:sp>
        <p:nvSpPr>
          <p:cNvPr id="7" name="Unvan 2"/>
          <p:cNvSpPr>
            <a:spLocks noGrp="1"/>
          </p:cNvSpPr>
          <p:nvPr>
            <p:ph type="title"/>
          </p:nvPr>
        </p:nvSpPr>
        <p:spPr>
          <a:xfrm>
            <a:off x="1631950" y="334963"/>
            <a:ext cx="9036051" cy="393700"/>
          </a:xfrm>
        </p:spPr>
        <p:txBody>
          <a:bodyPr vert="horz" lIns="91440" tIns="45720" rIns="91440" bIns="45720" rtlCol="0" anchor="ctr">
            <a:noAutofit/>
          </a:bodyPr>
          <a:lstStyle/>
          <a:p>
            <a:r>
              <a:rPr lang="tr-TR" sz="2800" dirty="0">
                <a:solidFill>
                  <a:schemeClr val="tx2"/>
                </a:solidFill>
              </a:rPr>
              <a:t>TASARIM VE ÜRÜN GELİŞTİRME PROJELERİ DESTEĞİ</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ayt Numarası Yer Tutucusu 3"/>
          <p:cNvSpPr>
            <a:spLocks noGrp="1"/>
          </p:cNvSpPr>
          <p:nvPr>
            <p:ph type="sldNum" sz="quarter" idx="12"/>
          </p:nvPr>
        </p:nvSpPr>
        <p:spPr/>
        <p:txBody>
          <a:bodyPr/>
          <a:lstStyle/>
          <a:p>
            <a:fld id="{D57F1E4F-1CFF-5643-939E-02111984F565}" type="slidenum">
              <a:rPr lang="en-US" smtClean="0">
                <a:solidFill>
                  <a:srgbClr val="FFFFFF"/>
                </a:solidFill>
              </a:rPr>
              <a:pPr/>
              <a:t>32</a:t>
            </a:fld>
            <a:endParaRPr lang="en-US" dirty="0">
              <a:solidFill>
                <a:srgbClr val="FFFFFF"/>
              </a:solidFill>
            </a:endParaRPr>
          </a:p>
        </p:txBody>
      </p:sp>
    </p:spTree>
    <p:extLst>
      <p:ext uri="{BB962C8B-B14F-4D97-AF65-F5344CB8AC3E}">
        <p14:creationId xmlns:p14="http://schemas.microsoft.com/office/powerpoint/2010/main" val="2450960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1075764" y="1379828"/>
            <a:ext cx="10507979" cy="4524315"/>
          </a:xfrm>
          <a:prstGeom prst="rect">
            <a:avLst/>
          </a:prstGeom>
          <a:noFill/>
        </p:spPr>
        <p:txBody>
          <a:bodyPr wrap="square" rtlCol="0">
            <a:spAutoFit/>
          </a:bodyPr>
          <a:lstStyle/>
          <a:p>
            <a:pPr marL="342900" indent="-342900" algn="just">
              <a:buFont typeface="Arial" panose="020B0604020202020204" pitchFamily="34" charset="0"/>
              <a:buChar char="•"/>
            </a:pPr>
            <a:r>
              <a:rPr lang="tr-TR" sz="2400" dirty="0">
                <a:solidFill>
                  <a:schemeClr val="bg2"/>
                </a:solidFill>
              </a:rPr>
              <a:t>İşbirliği kuruluşları tarafından düzenlenen tasarım yarışmalarında dereceye girmek suretiyle yurtdışı eğitim ve yaşam gideri desteğinden</a:t>
            </a:r>
            <a:r>
              <a:rPr lang="tr-TR" sz="2400" dirty="0">
                <a:solidFill>
                  <a:srgbClr val="000000"/>
                </a:solidFill>
                <a:latin typeface="Calibri" charset="0"/>
                <a:ea typeface="ＭＳ Ｐゴシック" charset="0"/>
                <a:cs typeface="Times New Roman" charset="0"/>
              </a:rPr>
              <a:t> </a:t>
            </a:r>
            <a:r>
              <a:rPr lang="tr-TR" sz="2400" b="1" dirty="0">
                <a:solidFill>
                  <a:srgbClr val="FF0000"/>
                </a:solidFill>
                <a:latin typeface="Calibri" charset="0"/>
                <a:ea typeface="ＭＳ Ｐゴシック" charset="0"/>
                <a:cs typeface="Times New Roman" charset="0"/>
              </a:rPr>
              <a:t>faydalandırılacak tasarımcı sayısını yıllık 30’dan 60’a çıkarılmıştır</a:t>
            </a:r>
            <a:r>
              <a:rPr lang="tr-TR" sz="2400" dirty="0">
                <a:solidFill>
                  <a:srgbClr val="FF0000"/>
                </a:solidFill>
                <a:latin typeface="Calibri" charset="0"/>
                <a:ea typeface="ＭＳ Ｐゴシック" charset="0"/>
                <a:cs typeface="Times New Roman" charset="0"/>
              </a:rPr>
              <a:t>.</a:t>
            </a:r>
          </a:p>
          <a:p>
            <a:pPr marL="342900" indent="-342900" algn="just">
              <a:buFont typeface="Arial" panose="020B0604020202020204" pitchFamily="34" charset="0"/>
              <a:buChar char="•"/>
            </a:pPr>
            <a:endParaRPr lang="tr-TR" sz="2400" dirty="0"/>
          </a:p>
          <a:p>
            <a:pPr marL="342900" indent="-342900" algn="just">
              <a:buFont typeface="Arial" panose="020B0604020202020204" pitchFamily="34" charset="0"/>
              <a:buChar char="•"/>
            </a:pPr>
            <a:r>
              <a:rPr lang="tr-TR" sz="2400" dirty="0">
                <a:solidFill>
                  <a:schemeClr val="bg2"/>
                </a:solidFill>
              </a:rPr>
              <a:t>Tasarımcı şirketleri ve tasarım ofisleri tarafından gerçekleştirilen </a:t>
            </a:r>
            <a:r>
              <a:rPr lang="tr-TR" sz="2400" b="1" dirty="0">
                <a:solidFill>
                  <a:srgbClr val="FF0000"/>
                </a:solidFill>
              </a:rPr>
              <a:t>marka tescilinin yenilenmesi giderleri</a:t>
            </a:r>
            <a:r>
              <a:rPr lang="tr-TR" sz="2400" dirty="0">
                <a:solidFill>
                  <a:srgbClr val="FF0000"/>
                </a:solidFill>
              </a:rPr>
              <a:t> </a:t>
            </a:r>
            <a:r>
              <a:rPr lang="tr-TR" sz="2400" dirty="0">
                <a:solidFill>
                  <a:schemeClr val="bg2"/>
                </a:solidFill>
              </a:rPr>
              <a:t>destek kapsamına alınmıştır.</a:t>
            </a:r>
          </a:p>
          <a:p>
            <a:pPr marL="342900" indent="-342900" algn="just">
              <a:buFont typeface="Arial" panose="020B0604020202020204" pitchFamily="34" charset="0"/>
              <a:buChar char="•"/>
            </a:pPr>
            <a:endParaRPr lang="tr-TR" sz="2400" dirty="0"/>
          </a:p>
          <a:p>
            <a:pPr marL="342900" indent="-342900" algn="just">
              <a:buFont typeface="Arial" panose="020B0604020202020204" pitchFamily="34" charset="0"/>
              <a:buChar char="•"/>
            </a:pPr>
            <a:r>
              <a:rPr lang="tr-TR" sz="2400" dirty="0">
                <a:solidFill>
                  <a:schemeClr val="bg2"/>
                </a:solidFill>
              </a:rPr>
              <a:t>Tasarım ve Ürün Geliştirme Projelerinin kapsamında alımı desteklenen harcamaların listesi sektörden gelen talepler doğrultusunda</a:t>
            </a:r>
            <a:r>
              <a:rPr lang="tr-TR" sz="2400" dirty="0"/>
              <a:t> </a:t>
            </a:r>
            <a:r>
              <a:rPr lang="tr-TR" sz="2400" b="1" dirty="0">
                <a:solidFill>
                  <a:srgbClr val="FF0000"/>
                </a:solidFill>
              </a:rPr>
              <a:t>geliştirilmiştir</a:t>
            </a:r>
            <a:r>
              <a:rPr lang="tr-TR" sz="2400" dirty="0">
                <a:solidFill>
                  <a:srgbClr val="FF0000"/>
                </a:solidFill>
              </a:rPr>
              <a:t>.</a:t>
            </a:r>
          </a:p>
          <a:p>
            <a:pPr algn="just"/>
            <a:endParaRPr lang="tr-TR" sz="2400" dirty="0"/>
          </a:p>
        </p:txBody>
      </p:sp>
      <p:sp>
        <p:nvSpPr>
          <p:cNvPr id="9" name="Unvan 1"/>
          <p:cNvSpPr>
            <a:spLocks noGrp="1"/>
          </p:cNvSpPr>
          <p:nvPr>
            <p:ph type="title"/>
          </p:nvPr>
        </p:nvSpPr>
        <p:spPr>
          <a:xfrm>
            <a:off x="2182422" y="301400"/>
            <a:ext cx="7837879" cy="476844"/>
          </a:xfrm>
        </p:spPr>
        <p:txBody>
          <a:bodyPr vert="horz" lIns="91440" tIns="45720" rIns="91440" bIns="45720" rtlCol="0" anchor="ctr">
            <a:noAutofit/>
          </a:bodyPr>
          <a:lstStyle/>
          <a:p>
            <a:r>
              <a:rPr lang="tr-TR" sz="2800" dirty="0">
                <a:solidFill>
                  <a:schemeClr val="tx2"/>
                </a:solidFill>
              </a:rPr>
              <a:t>TASARIM DESTEĞİ - YENİLİKLER</a:t>
            </a: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33</a:t>
            </a:fld>
            <a:endParaRPr lang="en-US" dirty="0">
              <a:solidFill>
                <a:srgbClr val="FFFFFF"/>
              </a:solidFill>
            </a:endParaRPr>
          </a:p>
        </p:txBody>
      </p:sp>
    </p:spTree>
    <p:extLst>
      <p:ext uri="{BB962C8B-B14F-4D97-AF65-F5344CB8AC3E}">
        <p14:creationId xmlns:p14="http://schemas.microsoft.com/office/powerpoint/2010/main" val="1301213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2133601" y="3526679"/>
            <a:ext cx="8266113" cy="528350"/>
          </a:xfrm>
          <a:prstGeom prst="rect">
            <a:avLst/>
          </a:prstGeom>
        </p:spPr>
        <p:txBody>
          <a:bodyPr vert="horz" wrap="square" lIns="0" tIns="0" rIns="0" bIns="0" rtlCol="0">
            <a:noAutofit/>
          </a:bodyPr>
          <a:lstStyle>
            <a:defPPr>
              <a:defRPr lang="tr-TR"/>
            </a:defPPr>
            <a:lvl1pPr indent="0" algn="ctr" defTabSz="457200">
              <a:lnSpc>
                <a:spcPts val="3360"/>
              </a:lnSpc>
              <a:spcBef>
                <a:spcPts val="168"/>
              </a:spcBef>
              <a:spcAft>
                <a:spcPts val="0"/>
              </a:spcAft>
              <a:buClr>
                <a:schemeClr val="accent1"/>
              </a:buClr>
              <a:buSzPct val="80000"/>
              <a:buFont typeface="Wingdings 3" charset="2"/>
              <a:buNone/>
              <a:defRPr sz="4800" b="1" i="0" baseline="3413">
                <a:solidFill>
                  <a:srgbClr val="990000"/>
                </a:solidFill>
                <a:latin typeface="Calibri"/>
                <a:ea typeface="+mj-ea"/>
                <a:cs typeface="Calibri"/>
              </a:defRPr>
            </a:lvl1pPr>
            <a:lvl2pPr marL="742950" indent="-285750" defTabSz="457200">
              <a:spcBef>
                <a:spcPts val="1000"/>
              </a:spcBef>
              <a:spcAft>
                <a:spcPts val="0"/>
              </a:spcAft>
              <a:buClr>
                <a:schemeClr val="accent1"/>
              </a:buClr>
              <a:buSzPct val="80000"/>
              <a:buFont typeface="Wingdings 3" charset="2"/>
              <a:buChar char=""/>
              <a:defRPr b="1" i="0">
                <a:latin typeface="+mj-lt"/>
                <a:ea typeface="+mj-ea"/>
                <a:cs typeface="+mj-cs"/>
              </a:defRPr>
            </a:lvl2pPr>
            <a:lvl3pPr marL="1143000" indent="-228600" defTabSz="457200">
              <a:spcBef>
                <a:spcPts val="1000"/>
              </a:spcBef>
              <a:spcAft>
                <a:spcPts val="0"/>
              </a:spcAft>
              <a:buClr>
                <a:schemeClr val="accent1"/>
              </a:buClr>
              <a:buSzPct val="80000"/>
              <a:buFont typeface="Wingdings 3" charset="2"/>
              <a:buChar char=""/>
              <a:defRPr sz="1600" b="1" i="0">
                <a:latin typeface="+mj-lt"/>
                <a:ea typeface="+mj-ea"/>
                <a:cs typeface="+mj-cs"/>
              </a:defRPr>
            </a:lvl3pPr>
            <a:lvl4pPr marL="16002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4pPr>
            <a:lvl5pPr marL="20574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5pPr>
            <a:lvl6pPr marL="25146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6pPr>
            <a:lvl7pPr marL="29718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7pPr>
            <a:lvl8pPr marL="34290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8pPr>
            <a:lvl9pPr marL="38862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9pPr>
          </a:lstStyle>
          <a:p>
            <a:r>
              <a:rPr lang="tr-TR" dirty="0"/>
              <a:t>TURQUALITY/MARKA DESTEĞİ</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9855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_s69646"/>
          <p:cNvSpPr>
            <a:spLocks noChangeArrowheads="1"/>
          </p:cNvSpPr>
          <p:nvPr/>
        </p:nvSpPr>
        <p:spPr bwMode="auto">
          <a:xfrm>
            <a:off x="1968649" y="1732194"/>
            <a:ext cx="3581657" cy="96267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b="1" dirty="0">
                <a:solidFill>
                  <a:srgbClr val="C00000"/>
                </a:solidFill>
              </a:rPr>
              <a:t>MARKA-PATENT TESCİL</a:t>
            </a:r>
          </a:p>
          <a:p>
            <a:pPr algn="ctr" eaLnBrk="1" hangingPunct="1"/>
            <a:r>
              <a:rPr lang="tr-TR" dirty="0">
                <a:solidFill>
                  <a:schemeClr val="bg2"/>
                </a:solidFill>
              </a:rPr>
              <a:t>(yıllık 200.000 TL)</a:t>
            </a:r>
          </a:p>
        </p:txBody>
      </p:sp>
      <p:sp>
        <p:nvSpPr>
          <p:cNvPr id="6" name="_s69647"/>
          <p:cNvSpPr>
            <a:spLocks noChangeArrowheads="1"/>
          </p:cNvSpPr>
          <p:nvPr/>
        </p:nvSpPr>
        <p:spPr bwMode="auto">
          <a:xfrm>
            <a:off x="6637744" y="1762332"/>
            <a:ext cx="3348038" cy="186863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b="1" dirty="0">
                <a:solidFill>
                  <a:srgbClr val="C00000"/>
                </a:solidFill>
              </a:rPr>
              <a:t>KİRA </a:t>
            </a:r>
          </a:p>
          <a:p>
            <a:pPr algn="ctr" eaLnBrk="1" hangingPunct="1"/>
            <a:r>
              <a:rPr lang="tr-TR" altLang="tr-TR" b="1" dirty="0">
                <a:solidFill>
                  <a:srgbClr val="C00000"/>
                </a:solidFill>
              </a:rPr>
              <a:t>KURULUM-DEKORASYON</a:t>
            </a:r>
          </a:p>
          <a:p>
            <a:pPr algn="ctr" eaLnBrk="1" hangingPunct="1"/>
            <a:r>
              <a:rPr lang="tr-TR" altLang="tr-TR" b="1" dirty="0">
                <a:solidFill>
                  <a:srgbClr val="C00000"/>
                </a:solidFill>
              </a:rPr>
              <a:t>MAHAL ARAŞTIRMASI</a:t>
            </a:r>
          </a:p>
          <a:p>
            <a:pPr algn="ctr" eaLnBrk="1" hangingPunct="1"/>
            <a:r>
              <a:rPr lang="tr-TR" altLang="tr-TR" dirty="0">
                <a:solidFill>
                  <a:schemeClr val="bg2"/>
                </a:solidFill>
              </a:rPr>
              <a:t>(Mağaza, </a:t>
            </a:r>
            <a:r>
              <a:rPr lang="tr-TR" altLang="tr-TR" dirty="0" err="1">
                <a:solidFill>
                  <a:schemeClr val="bg2"/>
                </a:solidFill>
              </a:rPr>
              <a:t>showroom,reyon</a:t>
            </a:r>
            <a:r>
              <a:rPr lang="tr-TR" altLang="tr-TR" dirty="0">
                <a:solidFill>
                  <a:schemeClr val="bg2"/>
                </a:solidFill>
              </a:rPr>
              <a:t>, </a:t>
            </a:r>
          </a:p>
          <a:p>
            <a:pPr algn="ctr" eaLnBrk="1" hangingPunct="1"/>
            <a:r>
              <a:rPr lang="tr-TR" altLang="tr-TR" dirty="0">
                <a:solidFill>
                  <a:schemeClr val="bg2"/>
                </a:solidFill>
              </a:rPr>
              <a:t>raf, </a:t>
            </a:r>
            <a:r>
              <a:rPr lang="tr-TR" altLang="tr-TR" dirty="0" err="1">
                <a:solidFill>
                  <a:schemeClr val="bg2"/>
                </a:solidFill>
              </a:rPr>
              <a:t>corner</a:t>
            </a:r>
            <a:r>
              <a:rPr lang="tr-TR" altLang="tr-TR" dirty="0">
                <a:solidFill>
                  <a:schemeClr val="bg2"/>
                </a:solidFill>
              </a:rPr>
              <a:t>, vb.)</a:t>
            </a:r>
          </a:p>
          <a:p>
            <a:pPr algn="ctr" eaLnBrk="1" hangingPunct="1"/>
            <a:r>
              <a:rPr lang="tr-TR" dirty="0">
                <a:solidFill>
                  <a:schemeClr val="bg2"/>
                </a:solidFill>
              </a:rPr>
              <a:t>(yıllık 5.200.000 TL) </a:t>
            </a:r>
          </a:p>
        </p:txBody>
      </p:sp>
      <p:sp>
        <p:nvSpPr>
          <p:cNvPr id="7" name="_s69648"/>
          <p:cNvSpPr>
            <a:spLocks noChangeArrowheads="1"/>
          </p:cNvSpPr>
          <p:nvPr/>
        </p:nvSpPr>
        <p:spPr bwMode="auto">
          <a:xfrm>
            <a:off x="1968649" y="2846384"/>
            <a:ext cx="3552677" cy="928603"/>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sz="1700" b="1" dirty="0">
                <a:solidFill>
                  <a:srgbClr val="C00000"/>
                </a:solidFill>
              </a:rPr>
              <a:t>SERTİFİKASYON-RUHSATLANDIRMA</a:t>
            </a:r>
          </a:p>
          <a:p>
            <a:pPr algn="ctr" eaLnBrk="1" hangingPunct="1"/>
            <a:r>
              <a:rPr lang="tr-TR" altLang="tr-TR" sz="1700" b="1" dirty="0">
                <a:solidFill>
                  <a:srgbClr val="C00000"/>
                </a:solidFill>
              </a:rPr>
              <a:t>PAZAR ARAŞTIRMASI</a:t>
            </a:r>
          </a:p>
          <a:p>
            <a:pPr algn="ctr" eaLnBrk="1" hangingPunct="1"/>
            <a:r>
              <a:rPr lang="tr-TR" altLang="tr-TR" sz="1700" b="1" dirty="0">
                <a:solidFill>
                  <a:schemeClr val="bg2"/>
                </a:solidFill>
              </a:rPr>
              <a:t> </a:t>
            </a:r>
            <a:r>
              <a:rPr lang="tr-TR" dirty="0">
                <a:solidFill>
                  <a:schemeClr val="bg2"/>
                </a:solidFill>
              </a:rPr>
              <a:t>(yıllık 1.000.000 TL)</a:t>
            </a:r>
            <a:endParaRPr lang="tr-TR" altLang="tr-TR" b="1" dirty="0">
              <a:solidFill>
                <a:schemeClr val="bg2"/>
              </a:solidFill>
            </a:endParaRPr>
          </a:p>
        </p:txBody>
      </p:sp>
      <p:sp>
        <p:nvSpPr>
          <p:cNvPr id="8" name="_s69650"/>
          <p:cNvSpPr>
            <a:spLocks noChangeArrowheads="1"/>
          </p:cNvSpPr>
          <p:nvPr/>
        </p:nvSpPr>
        <p:spPr bwMode="auto">
          <a:xfrm>
            <a:off x="1968649" y="3934927"/>
            <a:ext cx="3592364" cy="103028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b="1" dirty="0">
                <a:solidFill>
                  <a:srgbClr val="C00000"/>
                </a:solidFill>
              </a:rPr>
              <a:t>MODA/ENDÜSTRİYEL TAS./</a:t>
            </a:r>
          </a:p>
          <a:p>
            <a:pPr algn="ctr" eaLnBrk="1" hangingPunct="1"/>
            <a:r>
              <a:rPr lang="tr-TR" altLang="tr-TR" b="1" dirty="0">
                <a:solidFill>
                  <a:srgbClr val="C00000"/>
                </a:solidFill>
              </a:rPr>
              <a:t>MÜHENDİS GİDERLERİ</a:t>
            </a:r>
          </a:p>
          <a:p>
            <a:pPr algn="ctr" eaLnBrk="1" hangingPunct="1"/>
            <a:r>
              <a:rPr lang="tr-TR" dirty="0">
                <a:solidFill>
                  <a:schemeClr val="bg2"/>
                </a:solidFill>
              </a:rPr>
              <a:t>(yıllık 800.000 TL)</a:t>
            </a:r>
          </a:p>
        </p:txBody>
      </p:sp>
      <p:sp>
        <p:nvSpPr>
          <p:cNvPr id="9" name="_s69651"/>
          <p:cNvSpPr>
            <a:spLocks noChangeArrowheads="1"/>
          </p:cNvSpPr>
          <p:nvPr/>
        </p:nvSpPr>
        <p:spPr bwMode="auto">
          <a:xfrm>
            <a:off x="6638925" y="3801579"/>
            <a:ext cx="3348038" cy="112553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endParaRPr lang="tr-TR" altLang="tr-TR" b="1" dirty="0">
              <a:solidFill>
                <a:srgbClr val="C00000"/>
              </a:solidFill>
            </a:endParaRPr>
          </a:p>
          <a:p>
            <a:pPr algn="ctr" eaLnBrk="1" hangingPunct="1"/>
            <a:r>
              <a:rPr lang="tr-TR" altLang="tr-TR" b="1" dirty="0">
                <a:solidFill>
                  <a:srgbClr val="C00000"/>
                </a:solidFill>
              </a:rPr>
              <a:t>DANIŞMANLIK</a:t>
            </a:r>
          </a:p>
          <a:p>
            <a:pPr algn="ctr" eaLnBrk="1" hangingPunct="1"/>
            <a:r>
              <a:rPr lang="tr-TR" altLang="tr-TR" dirty="0">
                <a:solidFill>
                  <a:schemeClr val="bg2"/>
                </a:solidFill>
              </a:rPr>
              <a:t>Strateji, operasyon,</a:t>
            </a:r>
          </a:p>
          <a:p>
            <a:pPr algn="ctr" eaLnBrk="1" hangingPunct="1"/>
            <a:r>
              <a:rPr lang="tr-TR" altLang="tr-TR" dirty="0">
                <a:solidFill>
                  <a:schemeClr val="bg2"/>
                </a:solidFill>
              </a:rPr>
              <a:t>organizasyon, teknoloji</a:t>
            </a:r>
          </a:p>
          <a:p>
            <a:pPr algn="ctr" eaLnBrk="1" hangingPunct="1"/>
            <a:r>
              <a:rPr lang="tr-TR" dirty="0">
                <a:solidFill>
                  <a:schemeClr val="bg2"/>
                </a:solidFill>
              </a:rPr>
              <a:t>(yıllık 1.200.000 TL)</a:t>
            </a:r>
            <a:endParaRPr lang="tr-TR" altLang="tr-TR" dirty="0">
              <a:solidFill>
                <a:schemeClr val="bg2"/>
              </a:solidFill>
            </a:endParaRPr>
          </a:p>
          <a:p>
            <a:pPr algn="ctr" eaLnBrk="1" hangingPunct="1"/>
            <a:endParaRPr lang="tr-TR" altLang="tr-TR" b="1" dirty="0">
              <a:solidFill>
                <a:srgbClr val="C00000"/>
              </a:solidFill>
            </a:endParaRPr>
          </a:p>
        </p:txBody>
      </p:sp>
      <p:sp>
        <p:nvSpPr>
          <p:cNvPr id="10" name="_s69652"/>
          <p:cNvSpPr>
            <a:spLocks noChangeArrowheads="1"/>
          </p:cNvSpPr>
          <p:nvPr/>
        </p:nvSpPr>
        <p:spPr bwMode="auto">
          <a:xfrm>
            <a:off x="1968649" y="5152632"/>
            <a:ext cx="3606558" cy="86688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b="1" dirty="0">
                <a:solidFill>
                  <a:srgbClr val="C00000"/>
                </a:solidFill>
              </a:rPr>
              <a:t>TANITIM</a:t>
            </a:r>
          </a:p>
          <a:p>
            <a:pPr algn="ctr" eaLnBrk="1" hangingPunct="1"/>
            <a:r>
              <a:rPr lang="tr-TR" dirty="0">
                <a:solidFill>
                  <a:schemeClr val="bg2"/>
                </a:solidFill>
              </a:rPr>
              <a:t>(yıllık 1.600.000 TL)</a:t>
            </a:r>
          </a:p>
        </p:txBody>
      </p:sp>
      <p:sp>
        <p:nvSpPr>
          <p:cNvPr id="11" name="_s69647"/>
          <p:cNvSpPr>
            <a:spLocks noChangeArrowheads="1"/>
          </p:cNvSpPr>
          <p:nvPr/>
        </p:nvSpPr>
        <p:spPr bwMode="auto">
          <a:xfrm>
            <a:off x="6637744" y="5098565"/>
            <a:ext cx="3348038" cy="920954"/>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b="1" dirty="0">
                <a:solidFill>
                  <a:srgbClr val="C00000"/>
                </a:solidFill>
              </a:rPr>
              <a:t>FRANCHISE </a:t>
            </a:r>
          </a:p>
          <a:p>
            <a:pPr algn="ctr" eaLnBrk="1" hangingPunct="1"/>
            <a:r>
              <a:rPr lang="tr-TR" altLang="tr-TR" dirty="0">
                <a:solidFill>
                  <a:prstClr val="black"/>
                </a:solidFill>
              </a:rPr>
              <a:t>(Kira, dekorasyon)</a:t>
            </a:r>
          </a:p>
          <a:p>
            <a:pPr algn="ctr" eaLnBrk="1" hangingPunct="1"/>
            <a:r>
              <a:rPr lang="tr-TR" dirty="0">
                <a:solidFill>
                  <a:schemeClr val="bg2"/>
                </a:solidFill>
                <a:latin typeface="Arial Tur" pitchFamily="34" charset="0"/>
              </a:rPr>
              <a:t>(400.000 TL/mağaza)</a:t>
            </a:r>
          </a:p>
        </p:txBody>
      </p:sp>
      <p:sp>
        <p:nvSpPr>
          <p:cNvPr id="12" name="_s69645"/>
          <p:cNvSpPr>
            <a:spLocks noChangeArrowheads="1"/>
          </p:cNvSpPr>
          <p:nvPr/>
        </p:nvSpPr>
        <p:spPr bwMode="auto">
          <a:xfrm>
            <a:off x="4809812" y="1040798"/>
            <a:ext cx="2568426" cy="664825"/>
          </a:xfrm>
          <a:prstGeom prst="roundRect">
            <a:avLst>
              <a:gd name="adj" fmla="val 16667"/>
            </a:avLst>
          </a:prstGeom>
          <a:ln>
            <a:headEnd/>
            <a:tailEnd/>
          </a:ln>
        </p:spPr>
        <p:style>
          <a:lnRef idx="1">
            <a:schemeClr val="dk1"/>
          </a:lnRef>
          <a:fillRef idx="2">
            <a:schemeClr val="dk1"/>
          </a:fillRef>
          <a:effectRef idx="1">
            <a:schemeClr val="dk1"/>
          </a:effectRef>
          <a:fontRef idx="minor">
            <a:schemeClr val="dk1"/>
          </a:fontRef>
        </p:style>
        <p:txBody>
          <a:bodyPr wrap="none" lIns="0" tIns="0" rIns="0" bIns="0" anchor="ctr"/>
          <a:lstStyle/>
          <a:p>
            <a:pPr>
              <a:defRPr/>
            </a:pPr>
            <a:endParaRPr lang="tr-TR" sz="1500" dirty="0">
              <a:solidFill>
                <a:schemeClr val="bg2"/>
              </a:solidFill>
              <a:latin typeface="Times New Roman" pitchFamily="18" charset="0"/>
            </a:endParaRPr>
          </a:p>
          <a:p>
            <a:pPr>
              <a:defRPr/>
            </a:pPr>
            <a:r>
              <a:rPr lang="tr-TR" sz="1500" b="1" dirty="0">
                <a:solidFill>
                  <a:schemeClr val="bg2"/>
                </a:solidFill>
              </a:rPr>
              <a:t> DESTEK SÜRESİ:	</a:t>
            </a:r>
            <a:r>
              <a:rPr lang="tr-TR" sz="1600" b="1" dirty="0">
                <a:solidFill>
                  <a:schemeClr val="bg2"/>
                </a:solidFill>
                <a:latin typeface="Arial" pitchFamily="34" charset="0"/>
                <a:cs typeface="Arial" pitchFamily="34" charset="0"/>
              </a:rPr>
              <a:t>4 yıl</a:t>
            </a:r>
          </a:p>
          <a:p>
            <a:pPr>
              <a:defRPr/>
            </a:pPr>
            <a:r>
              <a:rPr lang="tr-TR" sz="1500" b="1" dirty="0">
                <a:solidFill>
                  <a:schemeClr val="bg2"/>
                </a:solidFill>
              </a:rPr>
              <a:t> DESTEK ORANI:	</a:t>
            </a:r>
            <a:r>
              <a:rPr lang="tr-TR" sz="1600" b="1" dirty="0">
                <a:solidFill>
                  <a:schemeClr val="bg2"/>
                </a:solidFill>
                <a:latin typeface="Arial" pitchFamily="34" charset="0"/>
                <a:cs typeface="Arial" pitchFamily="34" charset="0"/>
              </a:rPr>
              <a:t>%50</a:t>
            </a:r>
          </a:p>
          <a:p>
            <a:pPr>
              <a:defRPr/>
            </a:pPr>
            <a:endParaRPr lang="tr-TR" sz="1500" dirty="0">
              <a:solidFill>
                <a:schemeClr val="bg2"/>
              </a:solidFill>
              <a:latin typeface="Times New Roman" pitchFamily="18" charset="0"/>
            </a:endParaRPr>
          </a:p>
        </p:txBody>
      </p:sp>
      <p:sp>
        <p:nvSpPr>
          <p:cNvPr id="13" name="Title 2"/>
          <p:cNvSpPr>
            <a:spLocks noGrp="1"/>
          </p:cNvSpPr>
          <p:nvPr>
            <p:ph type="title"/>
          </p:nvPr>
        </p:nvSpPr>
        <p:spPr>
          <a:xfrm>
            <a:off x="2171700" y="333375"/>
            <a:ext cx="8027988" cy="395288"/>
          </a:xfrm>
        </p:spPr>
        <p:txBody>
          <a:bodyPr vert="horz" lIns="91440" tIns="45720" rIns="91440" bIns="45720" rtlCol="0" anchor="ctr">
            <a:noAutofit/>
          </a:bodyPr>
          <a:lstStyle/>
          <a:p>
            <a:r>
              <a:rPr lang="tr-TR" sz="2800" dirty="0">
                <a:solidFill>
                  <a:schemeClr val="tx2"/>
                </a:solidFill>
              </a:rPr>
              <a:t>MARKA</a:t>
            </a:r>
            <a:r>
              <a:rPr lang="en-US" sz="2800" dirty="0">
                <a:solidFill>
                  <a:schemeClr val="tx2"/>
                </a:solidFill>
              </a:rPr>
              <a:t> PROGRAMI</a:t>
            </a:r>
          </a:p>
        </p:txBody>
      </p:sp>
      <p:cxnSp>
        <p:nvCxnSpPr>
          <p:cNvPr id="14" name="_s69639"/>
          <p:cNvCxnSpPr>
            <a:cxnSpLocks noChangeShapeType="1"/>
          </p:cNvCxnSpPr>
          <p:nvPr/>
        </p:nvCxnSpPr>
        <p:spPr bwMode="auto">
          <a:xfrm rot="10800000">
            <a:off x="6068625" y="1732194"/>
            <a:ext cx="550862" cy="2941638"/>
          </a:xfrm>
          <a:prstGeom prst="bentConnector2">
            <a:avLst/>
          </a:prstGeom>
          <a:noFill/>
          <a:ln w="28575">
            <a:solidFill>
              <a:schemeClr val="accent4">
                <a:lumMod val="60000"/>
                <a:lumOff val="40000"/>
              </a:schemeClr>
            </a:solidFill>
            <a:miter lim="800000"/>
            <a:headEnd/>
            <a:tailEnd/>
          </a:ln>
        </p:spPr>
      </p:cxnSp>
      <p:cxnSp>
        <p:nvCxnSpPr>
          <p:cNvPr id="15" name="_s69641"/>
          <p:cNvCxnSpPr>
            <a:cxnSpLocks noChangeShapeType="1"/>
          </p:cNvCxnSpPr>
          <p:nvPr/>
        </p:nvCxnSpPr>
        <p:spPr bwMode="auto">
          <a:xfrm rot="5400000" flipH="1" flipV="1">
            <a:off x="5183593" y="2617225"/>
            <a:ext cx="1770062" cy="2"/>
          </a:xfrm>
          <a:prstGeom prst="bentConnector3">
            <a:avLst>
              <a:gd name="adj1" fmla="val 50000"/>
            </a:avLst>
          </a:prstGeom>
          <a:noFill/>
          <a:ln w="28575">
            <a:solidFill>
              <a:schemeClr val="accent4">
                <a:lumMod val="60000"/>
                <a:lumOff val="40000"/>
              </a:schemeClr>
            </a:solidFill>
            <a:miter lim="800000"/>
            <a:headEnd/>
            <a:tailEnd/>
          </a:ln>
        </p:spPr>
      </p:cxnSp>
      <p:cxnSp>
        <p:nvCxnSpPr>
          <p:cNvPr id="16" name="_s69642"/>
          <p:cNvCxnSpPr>
            <a:cxnSpLocks noChangeShapeType="1"/>
            <a:stCxn id="7" idx="3"/>
          </p:cNvCxnSpPr>
          <p:nvPr/>
        </p:nvCxnSpPr>
        <p:spPr bwMode="auto">
          <a:xfrm flipV="1">
            <a:off x="5521326" y="1732196"/>
            <a:ext cx="547300" cy="1578490"/>
          </a:xfrm>
          <a:prstGeom prst="bentConnector2">
            <a:avLst/>
          </a:prstGeom>
          <a:noFill/>
          <a:ln w="28575">
            <a:solidFill>
              <a:schemeClr val="accent4">
                <a:lumMod val="60000"/>
                <a:lumOff val="40000"/>
              </a:schemeClr>
            </a:solidFill>
            <a:miter lim="800000"/>
            <a:headEnd/>
            <a:tailEnd/>
          </a:ln>
        </p:spPr>
      </p:cxnSp>
      <p:cxnSp>
        <p:nvCxnSpPr>
          <p:cNvPr id="17" name="_s69643"/>
          <p:cNvCxnSpPr>
            <a:cxnSpLocks noChangeShapeType="1"/>
          </p:cNvCxnSpPr>
          <p:nvPr/>
        </p:nvCxnSpPr>
        <p:spPr bwMode="auto">
          <a:xfrm rot="10800000">
            <a:off x="6068625" y="1732194"/>
            <a:ext cx="550862" cy="600075"/>
          </a:xfrm>
          <a:prstGeom prst="bentConnector2">
            <a:avLst/>
          </a:prstGeom>
          <a:noFill/>
          <a:ln w="28575">
            <a:solidFill>
              <a:schemeClr val="accent4">
                <a:lumMod val="60000"/>
                <a:lumOff val="40000"/>
              </a:schemeClr>
            </a:solidFill>
            <a:miter lim="800000"/>
            <a:headEnd/>
            <a:tailEnd/>
          </a:ln>
        </p:spPr>
      </p:cxnSp>
      <p:cxnSp>
        <p:nvCxnSpPr>
          <p:cNvPr id="18" name="_s69644"/>
          <p:cNvCxnSpPr>
            <a:cxnSpLocks noChangeShapeType="1"/>
          </p:cNvCxnSpPr>
          <p:nvPr/>
        </p:nvCxnSpPr>
        <p:spPr bwMode="auto">
          <a:xfrm flipV="1">
            <a:off x="5563800" y="1732194"/>
            <a:ext cx="504825" cy="600075"/>
          </a:xfrm>
          <a:prstGeom prst="bentConnector2">
            <a:avLst/>
          </a:prstGeom>
          <a:noFill/>
          <a:ln w="28575">
            <a:solidFill>
              <a:schemeClr val="accent4">
                <a:lumMod val="60000"/>
                <a:lumOff val="40000"/>
              </a:schemeClr>
            </a:solidFill>
            <a:miter lim="800000"/>
            <a:headEnd/>
            <a:tailEnd/>
          </a:ln>
        </p:spPr>
      </p:cxnSp>
      <p:cxnSp>
        <p:nvCxnSpPr>
          <p:cNvPr id="19" name="_s69638"/>
          <p:cNvCxnSpPr>
            <a:cxnSpLocks noChangeShapeType="1"/>
          </p:cNvCxnSpPr>
          <p:nvPr/>
        </p:nvCxnSpPr>
        <p:spPr bwMode="auto">
          <a:xfrm flipV="1">
            <a:off x="5563800" y="1732194"/>
            <a:ext cx="504825" cy="4111625"/>
          </a:xfrm>
          <a:prstGeom prst="bentConnector2">
            <a:avLst/>
          </a:prstGeom>
          <a:noFill/>
          <a:ln w="28575">
            <a:solidFill>
              <a:schemeClr val="accent4">
                <a:lumMod val="60000"/>
                <a:lumOff val="40000"/>
              </a:schemeClr>
            </a:solidFill>
            <a:miter lim="800000"/>
            <a:headEnd/>
            <a:tailEnd/>
          </a:ln>
        </p:spPr>
      </p:cxnSp>
      <p:cxnSp>
        <p:nvCxnSpPr>
          <p:cNvPr id="20" name="_s69639"/>
          <p:cNvCxnSpPr>
            <a:cxnSpLocks noChangeShapeType="1"/>
          </p:cNvCxnSpPr>
          <p:nvPr/>
        </p:nvCxnSpPr>
        <p:spPr bwMode="auto">
          <a:xfrm rot="10800000">
            <a:off x="6068625" y="1732194"/>
            <a:ext cx="539750" cy="4111625"/>
          </a:xfrm>
          <a:prstGeom prst="bentConnector2">
            <a:avLst/>
          </a:prstGeom>
          <a:noFill/>
          <a:ln w="28575">
            <a:solidFill>
              <a:schemeClr val="accent4">
                <a:lumMod val="60000"/>
                <a:lumOff val="40000"/>
              </a:schemeClr>
            </a:solidFill>
            <a:miter lim="800000"/>
            <a:headEnd/>
            <a:tailEnd/>
          </a:ln>
        </p:spPr>
      </p:cxnSp>
      <p:cxnSp>
        <p:nvCxnSpPr>
          <p:cNvPr id="21" name="_s69642"/>
          <p:cNvCxnSpPr>
            <a:cxnSpLocks noChangeShapeType="1"/>
          </p:cNvCxnSpPr>
          <p:nvPr/>
        </p:nvCxnSpPr>
        <p:spPr bwMode="auto">
          <a:xfrm flipV="1">
            <a:off x="5566975" y="1732194"/>
            <a:ext cx="501650" cy="2941638"/>
          </a:xfrm>
          <a:prstGeom prst="bentConnector2">
            <a:avLst/>
          </a:prstGeom>
          <a:noFill/>
          <a:ln w="28575">
            <a:solidFill>
              <a:schemeClr val="accent4">
                <a:lumMod val="60000"/>
                <a:lumOff val="40000"/>
              </a:schemeClr>
            </a:solidFill>
            <a:miter lim="800000"/>
            <a:headEnd/>
            <a:tailEnd/>
          </a:ln>
        </p:spPr>
      </p:cxnSp>
      <p:pic>
        <p:nvPicPr>
          <p:cNvPr id="3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35</a:t>
            </a:fld>
            <a:endParaRPr lang="en-US" dirty="0">
              <a:solidFill>
                <a:srgbClr val="FFFFFF"/>
              </a:solidFill>
            </a:endParaRPr>
          </a:p>
        </p:txBody>
      </p:sp>
    </p:spTree>
    <p:extLst>
      <p:ext uri="{BB962C8B-B14F-4D97-AF65-F5344CB8AC3E}">
        <p14:creationId xmlns:p14="http://schemas.microsoft.com/office/powerpoint/2010/main" val="32998753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_s69645"/>
          <p:cNvSpPr>
            <a:spLocks noChangeArrowheads="1"/>
          </p:cNvSpPr>
          <p:nvPr/>
        </p:nvSpPr>
        <p:spPr bwMode="auto">
          <a:xfrm>
            <a:off x="3496236" y="995362"/>
            <a:ext cx="5099124" cy="750887"/>
          </a:xfrm>
          <a:prstGeom prst="roundRect">
            <a:avLst>
              <a:gd name="adj" fmla="val 16667"/>
            </a:avLst>
          </a:prstGeom>
          <a:ln>
            <a:headEnd/>
            <a:tailEnd/>
          </a:ln>
        </p:spPr>
        <p:style>
          <a:lnRef idx="1">
            <a:schemeClr val="dk1"/>
          </a:lnRef>
          <a:fillRef idx="2">
            <a:schemeClr val="dk1"/>
          </a:fillRef>
          <a:effectRef idx="1">
            <a:schemeClr val="dk1"/>
          </a:effectRef>
          <a:fontRef idx="minor">
            <a:schemeClr val="dk1"/>
          </a:fontRef>
        </p:style>
        <p:txBody>
          <a:bodyPr wrap="none" lIns="0" tIns="0" rIns="0" bIns="0" anchor="ctr"/>
          <a:lstStyle/>
          <a:p>
            <a:endParaRPr lang="tr-TR" sz="1500" b="1" dirty="0">
              <a:solidFill>
                <a:schemeClr val="bg2"/>
              </a:solidFill>
              <a:latin typeface="Times New Roman" pitchFamily="18" charset="0"/>
            </a:endParaRPr>
          </a:p>
          <a:p>
            <a:r>
              <a:rPr lang="tr-TR" sz="1500" b="1" dirty="0">
                <a:solidFill>
                  <a:schemeClr val="bg2"/>
                </a:solidFill>
                <a:latin typeface="Times New Roman" pitchFamily="18" charset="0"/>
              </a:rPr>
              <a:t> DESTEK SÜRESİ:    (her yeni hedef ülke için 5 yıl destek)</a:t>
            </a:r>
          </a:p>
          <a:p>
            <a:r>
              <a:rPr lang="tr-TR" sz="1500" b="1" dirty="0">
                <a:solidFill>
                  <a:schemeClr val="bg2"/>
                </a:solidFill>
                <a:latin typeface="Times New Roman" pitchFamily="18" charset="0"/>
              </a:rPr>
              <a:t> DESTEK ORANI:   %50</a:t>
            </a:r>
          </a:p>
          <a:p>
            <a:endParaRPr lang="tr-TR" sz="1500" b="1" dirty="0">
              <a:solidFill>
                <a:schemeClr val="bg2"/>
              </a:solidFill>
              <a:latin typeface="Times New Roman" pitchFamily="18" charset="0"/>
            </a:endParaRPr>
          </a:p>
        </p:txBody>
      </p:sp>
      <p:sp>
        <p:nvSpPr>
          <p:cNvPr id="6" name="_s69646"/>
          <p:cNvSpPr>
            <a:spLocks noChangeArrowheads="1"/>
          </p:cNvSpPr>
          <p:nvPr/>
        </p:nvSpPr>
        <p:spPr bwMode="auto">
          <a:xfrm>
            <a:off x="1957892" y="1855788"/>
            <a:ext cx="3592414" cy="85313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b="1" dirty="0">
                <a:solidFill>
                  <a:srgbClr val="C00000"/>
                </a:solidFill>
              </a:rPr>
              <a:t>MARKA-PATENT TESCİL</a:t>
            </a:r>
          </a:p>
        </p:txBody>
      </p:sp>
      <p:sp>
        <p:nvSpPr>
          <p:cNvPr id="7" name="_s69648"/>
          <p:cNvSpPr>
            <a:spLocks noChangeArrowheads="1"/>
          </p:cNvSpPr>
          <p:nvPr/>
        </p:nvSpPr>
        <p:spPr bwMode="auto">
          <a:xfrm>
            <a:off x="1957892" y="3019426"/>
            <a:ext cx="3563434" cy="841623"/>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sz="1700" b="1" dirty="0">
                <a:solidFill>
                  <a:srgbClr val="C00000"/>
                </a:solidFill>
              </a:rPr>
              <a:t>SERTİFİKASYON-RUHSATLANDIRMA</a:t>
            </a:r>
          </a:p>
          <a:p>
            <a:pPr algn="ctr" eaLnBrk="1" hangingPunct="1"/>
            <a:r>
              <a:rPr lang="tr-TR" altLang="tr-TR" sz="1700" b="1" dirty="0">
                <a:solidFill>
                  <a:srgbClr val="C00000"/>
                </a:solidFill>
              </a:rPr>
              <a:t>PAZAR ARAŞTIRMASI</a:t>
            </a:r>
          </a:p>
          <a:p>
            <a:pPr algn="ctr" eaLnBrk="1" hangingPunct="1"/>
            <a:r>
              <a:rPr lang="tr-TR" dirty="0">
                <a:solidFill>
                  <a:schemeClr val="bg2"/>
                </a:solidFill>
              </a:rPr>
              <a:t>(yıllık 2.000.000 TL)</a:t>
            </a:r>
            <a:endParaRPr lang="tr-TR" altLang="tr-TR" dirty="0">
              <a:solidFill>
                <a:schemeClr val="bg2"/>
              </a:solidFill>
            </a:endParaRPr>
          </a:p>
        </p:txBody>
      </p:sp>
      <p:sp>
        <p:nvSpPr>
          <p:cNvPr id="8" name="_s69650"/>
          <p:cNvSpPr>
            <a:spLocks noChangeArrowheads="1"/>
          </p:cNvSpPr>
          <p:nvPr/>
        </p:nvSpPr>
        <p:spPr bwMode="auto">
          <a:xfrm>
            <a:off x="1957892" y="4104610"/>
            <a:ext cx="3603121" cy="83655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b="1" dirty="0">
                <a:solidFill>
                  <a:srgbClr val="C00000"/>
                </a:solidFill>
              </a:rPr>
              <a:t>MODA/ENDÜSTRİYEL TAS./</a:t>
            </a:r>
          </a:p>
          <a:p>
            <a:pPr algn="ctr" eaLnBrk="1" hangingPunct="1"/>
            <a:r>
              <a:rPr lang="tr-TR" altLang="tr-TR" b="1" dirty="0">
                <a:solidFill>
                  <a:srgbClr val="C00000"/>
                </a:solidFill>
              </a:rPr>
              <a:t>MÜHENDİS GİDERLERİ</a:t>
            </a:r>
          </a:p>
          <a:p>
            <a:pPr algn="ctr" eaLnBrk="1" hangingPunct="1"/>
            <a:r>
              <a:rPr lang="tr-TR" altLang="tr-TR" dirty="0">
                <a:solidFill>
                  <a:schemeClr val="bg2"/>
                </a:solidFill>
              </a:rPr>
              <a:t>(aynı anda en fazla 10 kişi)</a:t>
            </a:r>
          </a:p>
        </p:txBody>
      </p:sp>
      <p:sp>
        <p:nvSpPr>
          <p:cNvPr id="9" name="_s69652"/>
          <p:cNvSpPr>
            <a:spLocks noChangeArrowheads="1"/>
          </p:cNvSpPr>
          <p:nvPr/>
        </p:nvSpPr>
        <p:spPr bwMode="auto">
          <a:xfrm>
            <a:off x="1957892" y="5255778"/>
            <a:ext cx="3617315" cy="76551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b="1" dirty="0">
                <a:solidFill>
                  <a:srgbClr val="C00000"/>
                </a:solidFill>
              </a:rPr>
              <a:t>TANITIM</a:t>
            </a:r>
          </a:p>
        </p:txBody>
      </p:sp>
      <p:sp>
        <p:nvSpPr>
          <p:cNvPr id="10" name="_s69647"/>
          <p:cNvSpPr>
            <a:spLocks noChangeArrowheads="1"/>
          </p:cNvSpPr>
          <p:nvPr/>
        </p:nvSpPr>
        <p:spPr bwMode="auto">
          <a:xfrm>
            <a:off x="6637744" y="5184626"/>
            <a:ext cx="3348038" cy="83666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b="1" dirty="0">
                <a:solidFill>
                  <a:srgbClr val="C00000"/>
                </a:solidFill>
              </a:rPr>
              <a:t>FRANCHISE </a:t>
            </a:r>
          </a:p>
          <a:p>
            <a:pPr algn="ctr" eaLnBrk="1" hangingPunct="1"/>
            <a:r>
              <a:rPr lang="tr-TR" altLang="tr-TR" dirty="0">
                <a:solidFill>
                  <a:prstClr val="black"/>
                </a:solidFill>
              </a:rPr>
              <a:t>(Kira, dekorasyon)</a:t>
            </a:r>
          </a:p>
        </p:txBody>
      </p:sp>
      <p:sp>
        <p:nvSpPr>
          <p:cNvPr id="11" name="_s69647"/>
          <p:cNvSpPr>
            <a:spLocks noChangeArrowheads="1"/>
          </p:cNvSpPr>
          <p:nvPr/>
        </p:nvSpPr>
        <p:spPr bwMode="auto">
          <a:xfrm>
            <a:off x="6637744" y="1855786"/>
            <a:ext cx="3348038" cy="183832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r>
              <a:rPr lang="tr-TR" altLang="tr-TR" b="1" dirty="0">
                <a:solidFill>
                  <a:srgbClr val="C00000"/>
                </a:solidFill>
              </a:rPr>
              <a:t>KİRA </a:t>
            </a:r>
          </a:p>
          <a:p>
            <a:pPr algn="ctr" eaLnBrk="1" hangingPunct="1"/>
            <a:r>
              <a:rPr lang="tr-TR" altLang="tr-TR" b="1" dirty="0">
                <a:solidFill>
                  <a:srgbClr val="C00000"/>
                </a:solidFill>
              </a:rPr>
              <a:t>KURULUM-DEKORASYON</a:t>
            </a:r>
          </a:p>
          <a:p>
            <a:pPr algn="ctr" eaLnBrk="1" hangingPunct="1"/>
            <a:r>
              <a:rPr lang="tr-TR" altLang="tr-TR" b="1" dirty="0">
                <a:solidFill>
                  <a:srgbClr val="C00000"/>
                </a:solidFill>
              </a:rPr>
              <a:t>MAHAL ARAŞTIRMASI</a:t>
            </a:r>
          </a:p>
          <a:p>
            <a:pPr algn="ctr" eaLnBrk="1" hangingPunct="1"/>
            <a:r>
              <a:rPr lang="tr-TR" altLang="tr-TR" dirty="0">
                <a:solidFill>
                  <a:schemeClr val="tx1"/>
                </a:solidFill>
              </a:rPr>
              <a:t>(</a:t>
            </a:r>
            <a:r>
              <a:rPr lang="tr-TR" altLang="tr-TR" dirty="0">
                <a:solidFill>
                  <a:schemeClr val="bg2"/>
                </a:solidFill>
              </a:rPr>
              <a:t>Mağaza, </a:t>
            </a:r>
            <a:r>
              <a:rPr lang="tr-TR" altLang="tr-TR" dirty="0" err="1">
                <a:solidFill>
                  <a:schemeClr val="bg2"/>
                </a:solidFill>
              </a:rPr>
              <a:t>showroom,reyon</a:t>
            </a:r>
            <a:r>
              <a:rPr lang="tr-TR" altLang="tr-TR" dirty="0">
                <a:solidFill>
                  <a:schemeClr val="bg2"/>
                </a:solidFill>
              </a:rPr>
              <a:t>, </a:t>
            </a:r>
          </a:p>
          <a:p>
            <a:pPr algn="ctr" eaLnBrk="1" hangingPunct="1"/>
            <a:r>
              <a:rPr lang="tr-TR" altLang="tr-TR" dirty="0">
                <a:solidFill>
                  <a:schemeClr val="bg2"/>
                </a:solidFill>
              </a:rPr>
              <a:t>raf, </a:t>
            </a:r>
            <a:r>
              <a:rPr lang="tr-TR" altLang="tr-TR" dirty="0" err="1">
                <a:solidFill>
                  <a:schemeClr val="bg2"/>
                </a:solidFill>
              </a:rPr>
              <a:t>corner</a:t>
            </a:r>
            <a:r>
              <a:rPr lang="tr-TR" altLang="tr-TR" dirty="0">
                <a:solidFill>
                  <a:schemeClr val="bg2"/>
                </a:solidFill>
              </a:rPr>
              <a:t>, vb.)</a:t>
            </a:r>
          </a:p>
        </p:txBody>
      </p:sp>
      <p:sp>
        <p:nvSpPr>
          <p:cNvPr id="12" name="_s69651"/>
          <p:cNvSpPr>
            <a:spLocks noChangeArrowheads="1"/>
          </p:cNvSpPr>
          <p:nvPr/>
        </p:nvSpPr>
        <p:spPr bwMode="auto">
          <a:xfrm>
            <a:off x="6638925" y="3887641"/>
            <a:ext cx="3348038" cy="112553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algn="ctr" eaLnBrk="1" hangingPunct="1"/>
            <a:endParaRPr lang="tr-TR" altLang="tr-TR" b="1" dirty="0">
              <a:solidFill>
                <a:srgbClr val="C00000"/>
              </a:solidFill>
            </a:endParaRPr>
          </a:p>
          <a:p>
            <a:pPr algn="ctr" eaLnBrk="1" hangingPunct="1"/>
            <a:r>
              <a:rPr lang="tr-TR" altLang="tr-TR" b="1" dirty="0">
                <a:solidFill>
                  <a:srgbClr val="C00000"/>
                </a:solidFill>
              </a:rPr>
              <a:t>DANIŞMANLIK</a:t>
            </a:r>
          </a:p>
          <a:p>
            <a:pPr algn="ctr" eaLnBrk="1" hangingPunct="1"/>
            <a:r>
              <a:rPr lang="tr-TR" altLang="tr-TR" dirty="0">
                <a:solidFill>
                  <a:schemeClr val="bg2"/>
                </a:solidFill>
              </a:rPr>
              <a:t>Strateji, operasyon,</a:t>
            </a:r>
          </a:p>
          <a:p>
            <a:pPr algn="ctr" eaLnBrk="1" hangingPunct="1"/>
            <a:r>
              <a:rPr lang="tr-TR" altLang="tr-TR" dirty="0">
                <a:solidFill>
                  <a:schemeClr val="bg2"/>
                </a:solidFill>
              </a:rPr>
              <a:t>organizasyon, teknoloji</a:t>
            </a:r>
          </a:p>
          <a:p>
            <a:pPr algn="ctr" eaLnBrk="1" hangingPunct="1"/>
            <a:r>
              <a:rPr lang="tr-TR" dirty="0">
                <a:solidFill>
                  <a:schemeClr val="bg2"/>
                </a:solidFill>
              </a:rPr>
              <a:t>(yıllık 2.000.000 TL)</a:t>
            </a:r>
            <a:endParaRPr lang="tr-TR" altLang="tr-TR" dirty="0">
              <a:solidFill>
                <a:schemeClr val="bg2"/>
              </a:solidFill>
            </a:endParaRPr>
          </a:p>
          <a:p>
            <a:pPr algn="ctr" eaLnBrk="1" hangingPunct="1"/>
            <a:endParaRPr lang="tr-TR" altLang="tr-TR" b="1" dirty="0">
              <a:solidFill>
                <a:srgbClr val="C00000"/>
              </a:solidFill>
            </a:endParaRPr>
          </a:p>
        </p:txBody>
      </p:sp>
      <p:sp>
        <p:nvSpPr>
          <p:cNvPr id="13" name="Title 2"/>
          <p:cNvSpPr>
            <a:spLocks noGrp="1"/>
          </p:cNvSpPr>
          <p:nvPr>
            <p:ph type="title"/>
          </p:nvPr>
        </p:nvSpPr>
        <p:spPr>
          <a:xfrm>
            <a:off x="2171700" y="333375"/>
            <a:ext cx="8027988" cy="395288"/>
          </a:xfrm>
        </p:spPr>
        <p:txBody>
          <a:bodyPr vert="horz" lIns="91440" tIns="45720" rIns="91440" bIns="45720" rtlCol="0" anchor="ctr">
            <a:noAutofit/>
          </a:bodyPr>
          <a:lstStyle/>
          <a:p>
            <a:r>
              <a:rPr lang="en-US" sz="2800" dirty="0">
                <a:solidFill>
                  <a:schemeClr val="tx2"/>
                </a:solidFill>
              </a:rPr>
              <a:t>TURQUALITY® PROGRAMI</a:t>
            </a:r>
          </a:p>
        </p:txBody>
      </p:sp>
      <p:cxnSp>
        <p:nvCxnSpPr>
          <p:cNvPr id="14" name="_s69639"/>
          <p:cNvCxnSpPr>
            <a:cxnSpLocks noChangeShapeType="1"/>
          </p:cNvCxnSpPr>
          <p:nvPr/>
        </p:nvCxnSpPr>
        <p:spPr bwMode="auto">
          <a:xfrm rot="10800000">
            <a:off x="6068625" y="1732194"/>
            <a:ext cx="550862" cy="2941638"/>
          </a:xfrm>
          <a:prstGeom prst="bentConnector2">
            <a:avLst/>
          </a:prstGeom>
          <a:noFill/>
          <a:ln w="28575">
            <a:solidFill>
              <a:schemeClr val="accent4">
                <a:lumMod val="60000"/>
                <a:lumOff val="40000"/>
              </a:schemeClr>
            </a:solidFill>
            <a:miter lim="800000"/>
            <a:headEnd/>
            <a:tailEnd/>
          </a:ln>
        </p:spPr>
      </p:cxnSp>
      <p:cxnSp>
        <p:nvCxnSpPr>
          <p:cNvPr id="15" name="_s69642"/>
          <p:cNvCxnSpPr>
            <a:cxnSpLocks noChangeShapeType="1"/>
            <a:stCxn id="7" idx="3"/>
          </p:cNvCxnSpPr>
          <p:nvPr/>
        </p:nvCxnSpPr>
        <p:spPr bwMode="auto">
          <a:xfrm flipV="1">
            <a:off x="5521326" y="1732195"/>
            <a:ext cx="547299" cy="1708043"/>
          </a:xfrm>
          <a:prstGeom prst="bentConnector2">
            <a:avLst/>
          </a:prstGeom>
          <a:noFill/>
          <a:ln w="28575">
            <a:solidFill>
              <a:schemeClr val="accent4">
                <a:lumMod val="60000"/>
                <a:lumOff val="40000"/>
              </a:schemeClr>
            </a:solidFill>
            <a:miter lim="800000"/>
            <a:headEnd/>
            <a:tailEnd/>
          </a:ln>
        </p:spPr>
      </p:cxnSp>
      <p:cxnSp>
        <p:nvCxnSpPr>
          <p:cNvPr id="16" name="_s69643"/>
          <p:cNvCxnSpPr>
            <a:cxnSpLocks noChangeShapeType="1"/>
          </p:cNvCxnSpPr>
          <p:nvPr/>
        </p:nvCxnSpPr>
        <p:spPr bwMode="auto">
          <a:xfrm rot="10800000">
            <a:off x="6068625" y="1732194"/>
            <a:ext cx="550862" cy="600075"/>
          </a:xfrm>
          <a:prstGeom prst="bentConnector2">
            <a:avLst/>
          </a:prstGeom>
          <a:noFill/>
          <a:ln w="28575">
            <a:solidFill>
              <a:schemeClr val="accent4">
                <a:lumMod val="60000"/>
                <a:lumOff val="40000"/>
              </a:schemeClr>
            </a:solidFill>
            <a:miter lim="800000"/>
            <a:headEnd/>
            <a:tailEnd/>
          </a:ln>
        </p:spPr>
      </p:cxnSp>
      <p:cxnSp>
        <p:nvCxnSpPr>
          <p:cNvPr id="17" name="_s69644"/>
          <p:cNvCxnSpPr>
            <a:cxnSpLocks noChangeShapeType="1"/>
          </p:cNvCxnSpPr>
          <p:nvPr/>
        </p:nvCxnSpPr>
        <p:spPr bwMode="auto">
          <a:xfrm flipV="1">
            <a:off x="5563800" y="1732194"/>
            <a:ext cx="504825" cy="600075"/>
          </a:xfrm>
          <a:prstGeom prst="bentConnector2">
            <a:avLst/>
          </a:prstGeom>
          <a:noFill/>
          <a:ln w="28575">
            <a:solidFill>
              <a:schemeClr val="accent4">
                <a:lumMod val="60000"/>
                <a:lumOff val="40000"/>
              </a:schemeClr>
            </a:solidFill>
            <a:miter lim="800000"/>
            <a:headEnd/>
            <a:tailEnd/>
          </a:ln>
        </p:spPr>
      </p:cxnSp>
      <p:cxnSp>
        <p:nvCxnSpPr>
          <p:cNvPr id="18" name="_s69638"/>
          <p:cNvCxnSpPr>
            <a:cxnSpLocks noChangeShapeType="1"/>
          </p:cNvCxnSpPr>
          <p:nvPr/>
        </p:nvCxnSpPr>
        <p:spPr bwMode="auto">
          <a:xfrm flipV="1">
            <a:off x="5563800" y="1732194"/>
            <a:ext cx="504825" cy="4111625"/>
          </a:xfrm>
          <a:prstGeom prst="bentConnector2">
            <a:avLst/>
          </a:prstGeom>
          <a:noFill/>
          <a:ln w="28575">
            <a:solidFill>
              <a:schemeClr val="accent4">
                <a:lumMod val="60000"/>
                <a:lumOff val="40000"/>
              </a:schemeClr>
            </a:solidFill>
            <a:miter lim="800000"/>
            <a:headEnd/>
            <a:tailEnd/>
          </a:ln>
        </p:spPr>
      </p:cxnSp>
      <p:cxnSp>
        <p:nvCxnSpPr>
          <p:cNvPr id="19" name="_s69639"/>
          <p:cNvCxnSpPr>
            <a:cxnSpLocks noChangeShapeType="1"/>
          </p:cNvCxnSpPr>
          <p:nvPr/>
        </p:nvCxnSpPr>
        <p:spPr bwMode="auto">
          <a:xfrm rot="10800000">
            <a:off x="6068625" y="1732194"/>
            <a:ext cx="539750" cy="4111625"/>
          </a:xfrm>
          <a:prstGeom prst="bentConnector2">
            <a:avLst/>
          </a:prstGeom>
          <a:noFill/>
          <a:ln w="28575">
            <a:solidFill>
              <a:schemeClr val="accent4">
                <a:lumMod val="60000"/>
                <a:lumOff val="40000"/>
              </a:schemeClr>
            </a:solidFill>
            <a:miter lim="800000"/>
            <a:headEnd/>
            <a:tailEnd/>
          </a:ln>
        </p:spPr>
      </p:cxnSp>
      <p:cxnSp>
        <p:nvCxnSpPr>
          <p:cNvPr id="20" name="_s69642"/>
          <p:cNvCxnSpPr>
            <a:cxnSpLocks noChangeShapeType="1"/>
          </p:cNvCxnSpPr>
          <p:nvPr/>
        </p:nvCxnSpPr>
        <p:spPr bwMode="auto">
          <a:xfrm flipV="1">
            <a:off x="5566975" y="1732194"/>
            <a:ext cx="501650" cy="2941638"/>
          </a:xfrm>
          <a:prstGeom prst="bentConnector2">
            <a:avLst/>
          </a:prstGeom>
          <a:noFill/>
          <a:ln w="28575">
            <a:solidFill>
              <a:schemeClr val="accent4">
                <a:lumMod val="60000"/>
                <a:lumOff val="40000"/>
              </a:schemeClr>
            </a:solidFill>
            <a:miter lim="800000"/>
            <a:headEnd/>
            <a:tailEnd/>
          </a:ln>
        </p:spPr>
      </p:cxnSp>
      <p:pic>
        <p:nvPicPr>
          <p:cNvPr id="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36</a:t>
            </a:fld>
            <a:endParaRPr lang="en-US" dirty="0">
              <a:solidFill>
                <a:srgbClr val="FFFFFF"/>
              </a:solidFill>
            </a:endParaRPr>
          </a:p>
        </p:txBody>
      </p:sp>
    </p:spTree>
    <p:extLst>
      <p:ext uri="{BB962C8B-B14F-4D97-AF65-F5344CB8AC3E}">
        <p14:creationId xmlns:p14="http://schemas.microsoft.com/office/powerpoint/2010/main" val="20574665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430307" y="1243762"/>
            <a:ext cx="11571193" cy="5878532"/>
          </a:xfrm>
          <a:prstGeom prst="rect">
            <a:avLst/>
          </a:prstGeom>
        </p:spPr>
        <p:txBody>
          <a:bodyPr wrap="square">
            <a:spAutoFit/>
          </a:bodyPr>
          <a:lstStyle/>
          <a:p>
            <a:pPr algn="just"/>
            <a:endParaRPr lang="tr-TR" sz="2000" b="1" dirty="0">
              <a:solidFill>
                <a:schemeClr val="accent2"/>
              </a:solidFill>
              <a:latin typeface="+mj-lt"/>
              <a:ea typeface="Times New Roman" panose="02020603050405020304" pitchFamily="18" charset="0"/>
            </a:endParaRPr>
          </a:p>
          <a:p>
            <a:pPr marL="257175" indent="-257175" algn="just">
              <a:buFont typeface="Arial" panose="020B0604020202020204" pitchFamily="34" charset="0"/>
              <a:buChar char="•"/>
            </a:pPr>
            <a:r>
              <a:rPr lang="tr-TR" dirty="0">
                <a:solidFill>
                  <a:schemeClr val="bg2"/>
                </a:solidFill>
                <a:latin typeface="+mj-lt"/>
                <a:ea typeface="Times New Roman" panose="02020603050405020304" pitchFamily="18" charset="0"/>
              </a:rPr>
              <a:t>TURQUALITY® Destek Programına alınan şirketlere Hedef Pazar başına 5 yıl destek verilmesine,</a:t>
            </a:r>
          </a:p>
          <a:p>
            <a:pPr marL="257175" indent="-257175" algn="just">
              <a:buFont typeface="Arial" panose="020B0604020202020204" pitchFamily="34" charset="0"/>
              <a:buChar char="•"/>
            </a:pPr>
            <a:r>
              <a:rPr lang="tr-TR" dirty="0">
                <a:solidFill>
                  <a:schemeClr val="bg2"/>
                </a:solidFill>
                <a:latin typeface="+mj-lt"/>
                <a:ea typeface="Times New Roman" panose="02020603050405020304" pitchFamily="18" charset="0"/>
              </a:rPr>
              <a:t>Yeterli performans göstermeyen şirketlerin kapsam dışında bırakılmasına,</a:t>
            </a:r>
          </a:p>
          <a:p>
            <a:pPr marL="257175" indent="-257175" algn="just">
              <a:buFont typeface="Arial" panose="020B0604020202020204" pitchFamily="34" charset="0"/>
              <a:buChar char="•"/>
            </a:pPr>
            <a:r>
              <a:rPr lang="tr-TR" dirty="0">
                <a:solidFill>
                  <a:schemeClr val="bg2"/>
                </a:solidFill>
                <a:latin typeface="+mj-lt"/>
                <a:ea typeface="Times New Roman" panose="02020603050405020304" pitchFamily="18" charset="0"/>
              </a:rPr>
              <a:t>Program kapsamında süresi biten şirketlerin diğer tüm ihracata yönelik devlet desteklerinden yararlanmasına,</a:t>
            </a:r>
          </a:p>
          <a:p>
            <a:pPr marL="257175" indent="-257175" algn="just">
              <a:buFont typeface="Arial" panose="020B0604020202020204" pitchFamily="34" charset="0"/>
              <a:buChar char="•"/>
            </a:pPr>
            <a:r>
              <a:rPr lang="tr-TR" dirty="0">
                <a:solidFill>
                  <a:schemeClr val="bg2"/>
                </a:solidFill>
                <a:latin typeface="+mj-lt"/>
                <a:ea typeface="Times New Roman" panose="02020603050405020304" pitchFamily="18" charset="0"/>
              </a:rPr>
              <a:t>Program </a:t>
            </a:r>
            <a:r>
              <a:rPr lang="tr-TR" dirty="0">
                <a:solidFill>
                  <a:schemeClr val="bg2"/>
                </a:solidFill>
                <a:ea typeface="Times New Roman" panose="02020603050405020304" pitchFamily="18" charset="0"/>
              </a:rPr>
              <a:t>kapsamında desteklenmekte olan markaların, diğer ihracata yönelik devlet desteklerinden yararlanmasına </a:t>
            </a:r>
          </a:p>
          <a:p>
            <a:pPr algn="just"/>
            <a:r>
              <a:rPr lang="tr-TR" dirty="0">
                <a:solidFill>
                  <a:schemeClr val="bg2"/>
                </a:solidFill>
                <a:ea typeface="Times New Roman" panose="02020603050405020304" pitchFamily="18" charset="0"/>
              </a:rPr>
              <a:t>yönelik düzenlemeler yapılmıştır.</a:t>
            </a:r>
          </a:p>
          <a:p>
            <a:pPr marL="257175" indent="-257175" algn="just">
              <a:buFont typeface="Arial" panose="020B0604020202020204" pitchFamily="34" charset="0"/>
              <a:buChar char="•"/>
            </a:pPr>
            <a:r>
              <a:rPr lang="tr-TR" dirty="0">
                <a:solidFill>
                  <a:schemeClr val="bg2"/>
                </a:solidFill>
                <a:ea typeface="Times New Roman" panose="02020603050405020304" pitchFamily="18" charset="0"/>
              </a:rPr>
              <a:t>Destek üst limitleri dahilinde yeni destek kalemleri getirilmiştir: </a:t>
            </a:r>
            <a:r>
              <a:rPr lang="tr-TR" i="1" dirty="0">
                <a:solidFill>
                  <a:schemeClr val="bg2"/>
                </a:solidFill>
                <a:ea typeface="Times New Roman" panose="02020603050405020304" pitchFamily="18" charset="0"/>
              </a:rPr>
              <a:t>Ürün teşhir, Yurt dışı pazarlara girişte zorunlu olan ruhsatlandırma ve klinik test giderleri; konsept mimari giderleri, depolama hizmeti</a:t>
            </a:r>
            <a:endParaRPr lang="tr-TR" dirty="0">
              <a:solidFill>
                <a:schemeClr val="bg2"/>
              </a:solidFill>
              <a:ea typeface="Times New Roman" panose="02020603050405020304" pitchFamily="18" charset="0"/>
            </a:endParaRPr>
          </a:p>
          <a:p>
            <a:pPr marL="257175" indent="-257175" algn="just">
              <a:buFont typeface="Arial" panose="020B0604020202020204" pitchFamily="34" charset="0"/>
              <a:buChar char="•"/>
            </a:pPr>
            <a:r>
              <a:rPr lang="tr-TR" dirty="0">
                <a:solidFill>
                  <a:schemeClr val="bg2"/>
                </a:solidFill>
                <a:ea typeface="Times New Roman" panose="02020603050405020304" pitchFamily="18" charset="0"/>
              </a:rPr>
              <a:t>Ürün geliştirme konusunda istihdam edilen moda/endüstriyel ürün tasarımcısı ve mühendis giderleri destek kapsamına alınmıştır: </a:t>
            </a:r>
            <a:r>
              <a:rPr lang="tr-TR" i="1" dirty="0">
                <a:solidFill>
                  <a:schemeClr val="bg2"/>
                </a:solidFill>
                <a:ea typeface="Times New Roman" panose="02020603050405020304" pitchFamily="18" charset="0"/>
              </a:rPr>
              <a:t>MARKA programı için Destek üst limitleri dahilinde, TURQUALITY programı dahilinde desteklenecek tasarımcı sayısını 10 kişiye çıkarmak sureti ile</a:t>
            </a:r>
            <a:endParaRPr lang="tr-TR" dirty="0">
              <a:solidFill>
                <a:schemeClr val="bg2"/>
              </a:solidFill>
              <a:ea typeface="Times New Roman" panose="02020603050405020304" pitchFamily="18" charset="0"/>
            </a:endParaRPr>
          </a:p>
          <a:p>
            <a:pPr marL="257175" indent="-257175" algn="just">
              <a:buFont typeface="Arial" panose="020B0604020202020204" pitchFamily="34" charset="0"/>
              <a:buChar char="•"/>
            </a:pPr>
            <a:r>
              <a:rPr lang="tr-TR" sz="2000" dirty="0">
                <a:solidFill>
                  <a:srgbClr val="FF0000"/>
                </a:solidFill>
              </a:rPr>
              <a:t>Kooperatif ve kooperatiflerin oluşturduğu birliklerin şirket başlığı altında desteklenmesine yönelik Karar değişikliği 27 Ekim 2017 Tarihli ve 30223 Sayılı Resmî </a:t>
            </a:r>
            <a:r>
              <a:rPr lang="tr-TR" sz="2000" dirty="0" err="1">
                <a:solidFill>
                  <a:srgbClr val="FF0000"/>
                </a:solidFill>
              </a:rPr>
              <a:t>Gazete'de</a:t>
            </a:r>
            <a:r>
              <a:rPr lang="tr-TR" sz="2000" dirty="0">
                <a:solidFill>
                  <a:srgbClr val="FF0000"/>
                </a:solidFill>
              </a:rPr>
              <a:t> yayımlanarak yürürlüğe girmiştir.</a:t>
            </a:r>
            <a:endParaRPr lang="tr-TR" sz="2000" dirty="0">
              <a:solidFill>
                <a:srgbClr val="FF0000"/>
              </a:solidFill>
              <a:ea typeface="Times New Roman" panose="02020603050405020304" pitchFamily="18" charset="0"/>
            </a:endParaRPr>
          </a:p>
          <a:p>
            <a:pPr algn="just"/>
            <a:endParaRPr lang="tr-TR" sz="2000" dirty="0">
              <a:ea typeface="Times New Roman" panose="02020603050405020304" pitchFamily="18" charset="0"/>
            </a:endParaRPr>
          </a:p>
          <a:p>
            <a:pPr lvl="0"/>
            <a:endParaRPr lang="tr-TR" sz="2000" dirty="0">
              <a:solidFill>
                <a:schemeClr val="accent1"/>
              </a:solidFill>
            </a:endParaRPr>
          </a:p>
          <a:p>
            <a:pPr marL="257175" indent="-257175" algn="just">
              <a:buFont typeface="Arial" panose="020B0604020202020204" pitchFamily="34" charset="0"/>
              <a:buChar char="•"/>
            </a:pPr>
            <a:endParaRPr lang="tr-TR" sz="2000" dirty="0">
              <a:latin typeface="+mj-lt"/>
              <a:ea typeface="Times New Roman" panose="02020603050405020304" pitchFamily="18" charset="0"/>
            </a:endParaRPr>
          </a:p>
          <a:p>
            <a:pPr marL="257175" indent="-257175">
              <a:buFont typeface="Arial" panose="020B0604020202020204" pitchFamily="34" charset="0"/>
              <a:buChar char="•"/>
            </a:pPr>
            <a:endParaRPr lang="tr-TR" sz="2000" dirty="0">
              <a:latin typeface="+mj-lt"/>
              <a:ea typeface="Times New Roman" panose="02020603050405020304" pitchFamily="18" charset="0"/>
            </a:endParaRPr>
          </a:p>
        </p:txBody>
      </p:sp>
      <p:sp>
        <p:nvSpPr>
          <p:cNvPr id="6" name="Title 2"/>
          <p:cNvSpPr>
            <a:spLocks noGrp="1"/>
          </p:cNvSpPr>
          <p:nvPr>
            <p:ph type="title"/>
          </p:nvPr>
        </p:nvSpPr>
        <p:spPr>
          <a:xfrm>
            <a:off x="2201909" y="348767"/>
            <a:ext cx="8027988" cy="395288"/>
          </a:xfrm>
        </p:spPr>
        <p:txBody>
          <a:bodyPr vert="horz" lIns="91440" tIns="45720" rIns="91440" bIns="45720" rtlCol="0" anchor="ctr">
            <a:noAutofit/>
          </a:bodyPr>
          <a:lstStyle/>
          <a:p>
            <a:r>
              <a:rPr lang="en-US" sz="2800" dirty="0">
                <a:solidFill>
                  <a:schemeClr val="tx2"/>
                </a:solidFill>
              </a:rPr>
              <a:t>TURQUALITY® PROGRAMI</a:t>
            </a:r>
            <a:r>
              <a:rPr lang="tr-TR" sz="2800" dirty="0">
                <a:solidFill>
                  <a:schemeClr val="tx2"/>
                </a:solidFill>
              </a:rPr>
              <a:t>-YENİLİKLER</a:t>
            </a:r>
            <a:endParaRPr lang="en-US" sz="2800" dirty="0">
              <a:solidFill>
                <a:schemeClr val="tx2"/>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37</a:t>
            </a:fld>
            <a:endParaRPr lang="en-US" dirty="0">
              <a:solidFill>
                <a:srgbClr val="FFFFFF"/>
              </a:solidFill>
            </a:endParaRPr>
          </a:p>
        </p:txBody>
      </p:sp>
    </p:spTree>
    <p:extLst>
      <p:ext uri="{BB962C8B-B14F-4D97-AF65-F5344CB8AC3E}">
        <p14:creationId xmlns:p14="http://schemas.microsoft.com/office/powerpoint/2010/main" val="34162745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38</a:t>
            </a:fld>
            <a:endParaRPr lang="en-US" dirty="0">
              <a:solidFill>
                <a:srgbClr val="FFFFFF"/>
              </a:solidFill>
            </a:endParaRPr>
          </a:p>
        </p:txBody>
      </p:sp>
      <p:sp>
        <p:nvSpPr>
          <p:cNvPr id="7" name="Metin kutusu 6"/>
          <p:cNvSpPr txBox="1"/>
          <p:nvPr/>
        </p:nvSpPr>
        <p:spPr>
          <a:xfrm>
            <a:off x="999760" y="393825"/>
            <a:ext cx="10268262" cy="4278094"/>
          </a:xfrm>
          <a:prstGeom prst="rect">
            <a:avLst/>
          </a:prstGeom>
          <a:noFill/>
        </p:spPr>
        <p:txBody>
          <a:bodyPr wrap="square" rtlCol="0">
            <a:spAutoFit/>
          </a:bodyPr>
          <a:lstStyle/>
          <a:p>
            <a:pPr algn="ctr"/>
            <a:endParaRPr lang="tr-TR" sz="4400" b="1" dirty="0"/>
          </a:p>
          <a:p>
            <a:pPr algn="ctr"/>
            <a:r>
              <a:rPr lang="tr-TR" sz="6000" b="1" dirty="0" smtClean="0"/>
              <a:t>TEŞEKKÜRLER</a:t>
            </a:r>
          </a:p>
          <a:p>
            <a:pPr algn="ctr"/>
            <a:endParaRPr lang="tr-TR" sz="6000" b="1" dirty="0" smtClean="0"/>
          </a:p>
          <a:p>
            <a:pPr algn="ctr"/>
            <a:r>
              <a:rPr lang="tr-TR" sz="3600" b="1" dirty="0">
                <a:solidFill>
                  <a:srgbClr val="C00000"/>
                </a:solidFill>
              </a:rPr>
              <a:t>T.C. </a:t>
            </a:r>
            <a:r>
              <a:rPr lang="tr-TR" sz="3600" b="1" dirty="0" smtClean="0">
                <a:solidFill>
                  <a:srgbClr val="C00000"/>
                </a:solidFill>
              </a:rPr>
              <a:t>Ticaret</a:t>
            </a:r>
            <a:r>
              <a:rPr lang="tr-TR" sz="3600" b="1" dirty="0" smtClean="0">
                <a:solidFill>
                  <a:srgbClr val="C00000"/>
                </a:solidFill>
              </a:rPr>
              <a:t> </a:t>
            </a:r>
            <a:r>
              <a:rPr lang="tr-TR" sz="3600" b="1" dirty="0">
                <a:solidFill>
                  <a:srgbClr val="C00000"/>
                </a:solidFill>
              </a:rPr>
              <a:t>Bakanlığı </a:t>
            </a:r>
          </a:p>
          <a:p>
            <a:pPr algn="ctr"/>
            <a:endParaRPr lang="tr-TR" sz="3600" b="1" dirty="0">
              <a:solidFill>
                <a:srgbClr val="C00000"/>
              </a:solidFill>
            </a:endParaRPr>
          </a:p>
          <a:p>
            <a:pPr algn="ctr"/>
            <a:endParaRPr lang="tr-TR" sz="3600" b="1" dirty="0">
              <a:solidFill>
                <a:srgbClr val="C00000"/>
              </a:solidFill>
            </a:endParaRPr>
          </a:p>
        </p:txBody>
      </p:sp>
    </p:spTree>
    <p:extLst>
      <p:ext uri="{BB962C8B-B14F-4D97-AF65-F5344CB8AC3E}">
        <p14:creationId xmlns:p14="http://schemas.microsoft.com/office/powerpoint/2010/main" val="1972301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Group 205"/>
          <p:cNvGraphicFramePr>
            <a:graphicFrameLocks/>
          </p:cNvGraphicFramePr>
          <p:nvPr>
            <p:extLst>
              <p:ext uri="{D42A27DB-BD31-4B8C-83A1-F6EECF244321}">
                <p14:modId xmlns:p14="http://schemas.microsoft.com/office/powerpoint/2010/main" val="272729741"/>
              </p:ext>
            </p:extLst>
          </p:nvPr>
        </p:nvGraphicFramePr>
        <p:xfrm>
          <a:off x="292101" y="1600200"/>
          <a:ext cx="11620498" cy="4584736"/>
        </p:xfrm>
        <a:graphic>
          <a:graphicData uri="http://schemas.openxmlformats.org/drawingml/2006/table">
            <a:tbl>
              <a:tblPr>
                <a:effectLst>
                  <a:innerShdw blurRad="63500" dist="50800" dir="10800000">
                    <a:prstClr val="black">
                      <a:alpha val="50000"/>
                    </a:prstClr>
                  </a:innerShdw>
                  <a:reflection blurRad="6350" stA="50000" endA="300" endPos="0" dir="5400000" sy="-100000" algn="bl" rotWithShape="0"/>
                </a:effectLst>
              </a:tblPr>
              <a:tblGrid>
                <a:gridCol w="2162935">
                  <a:extLst>
                    <a:ext uri="{9D8B030D-6E8A-4147-A177-3AD203B41FA5}">
                      <a16:colId xmlns:a16="http://schemas.microsoft.com/office/drawing/2014/main" xmlns="" val="20000"/>
                    </a:ext>
                  </a:extLst>
                </a:gridCol>
                <a:gridCol w="1148088">
                  <a:extLst>
                    <a:ext uri="{9D8B030D-6E8A-4147-A177-3AD203B41FA5}">
                      <a16:colId xmlns:a16="http://schemas.microsoft.com/office/drawing/2014/main" xmlns="" val="20001"/>
                    </a:ext>
                  </a:extLst>
                </a:gridCol>
                <a:gridCol w="1408161">
                  <a:extLst>
                    <a:ext uri="{9D8B030D-6E8A-4147-A177-3AD203B41FA5}">
                      <a16:colId xmlns:a16="http://schemas.microsoft.com/office/drawing/2014/main" xmlns="" val="20002"/>
                    </a:ext>
                  </a:extLst>
                </a:gridCol>
                <a:gridCol w="1408161"/>
                <a:gridCol w="1262199">
                  <a:extLst>
                    <a:ext uri="{9D8B030D-6E8A-4147-A177-3AD203B41FA5}">
                      <a16:colId xmlns:a16="http://schemas.microsoft.com/office/drawing/2014/main" xmlns="" val="20003"/>
                    </a:ext>
                  </a:extLst>
                </a:gridCol>
                <a:gridCol w="1410926">
                  <a:extLst>
                    <a:ext uri="{9D8B030D-6E8A-4147-A177-3AD203B41FA5}">
                      <a16:colId xmlns:a16="http://schemas.microsoft.com/office/drawing/2014/main" xmlns="" val="20004"/>
                    </a:ext>
                  </a:extLst>
                </a:gridCol>
                <a:gridCol w="1410927">
                  <a:extLst>
                    <a:ext uri="{9D8B030D-6E8A-4147-A177-3AD203B41FA5}">
                      <a16:colId xmlns:a16="http://schemas.microsoft.com/office/drawing/2014/main" xmlns="" val="20005"/>
                    </a:ext>
                  </a:extLst>
                </a:gridCol>
                <a:gridCol w="1409101">
                  <a:extLst>
                    <a:ext uri="{9D8B030D-6E8A-4147-A177-3AD203B41FA5}">
                      <a16:colId xmlns:a16="http://schemas.microsoft.com/office/drawing/2014/main" xmlns="" val="20006"/>
                    </a:ext>
                  </a:extLst>
                </a:gridCol>
              </a:tblGrid>
              <a:tr h="1148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2000" b="0" i="0" u="none" strike="noStrike" cap="none" normalizeH="0" baseline="0" dirty="0" smtClean="0">
                        <a:ln>
                          <a:noFill/>
                        </a:ln>
                        <a:solidFill>
                          <a:schemeClr val="bg2"/>
                        </a:solidFill>
                        <a:effectLst/>
                        <a:latin typeface="+mn-lt"/>
                      </a:endParaRPr>
                    </a:p>
                  </a:txBody>
                  <a:tcPr marT="45726" marB="45726"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bg2"/>
                          </a:solidFill>
                          <a:effectLst/>
                          <a:latin typeface="+mn-lt"/>
                        </a:rPr>
                        <a:t>İhtiyaç Analizi</a:t>
                      </a:r>
                      <a:endParaRPr kumimoji="0" lang="en-US" sz="16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bg2"/>
                          </a:solidFill>
                          <a:effectLst/>
                          <a:latin typeface="+mn-lt"/>
                        </a:rPr>
                        <a:t>Eğitim / Danışmanlık</a:t>
                      </a:r>
                      <a:endParaRPr kumimoji="0" lang="en-US" sz="16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bg2"/>
                          </a:solidFill>
                          <a:effectLst/>
                          <a:latin typeface="+mn-lt"/>
                        </a:rPr>
                        <a:t>Tanıtım</a:t>
                      </a:r>
                      <a:endParaRPr kumimoji="0" lang="en-US" sz="16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bg2"/>
                          </a:solidFill>
                          <a:effectLst/>
                          <a:latin typeface="+mn-lt"/>
                        </a:rPr>
                        <a:t>Yurt Dışı Pazarlama</a:t>
                      </a:r>
                      <a:endParaRPr kumimoji="0" lang="en-US" sz="16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bg2"/>
                          </a:solidFill>
                          <a:effectLst/>
                          <a:latin typeface="+mn-lt"/>
                        </a:rPr>
                        <a:t>Alım Heyeti</a:t>
                      </a:r>
                      <a:endParaRPr kumimoji="0" lang="en-US" sz="16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bg2"/>
                          </a:solidFill>
                          <a:effectLst/>
                          <a:latin typeface="+mn-lt"/>
                        </a:rPr>
                        <a:t>İstihdam</a:t>
                      </a:r>
                      <a:endParaRPr kumimoji="0" lang="en-US" sz="16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bg2"/>
                          </a:solidFill>
                          <a:effectLst/>
                          <a:latin typeface="+mn-lt"/>
                        </a:rPr>
                        <a:t>Bireysel Danışmanlık</a:t>
                      </a:r>
                      <a:endParaRPr kumimoji="0" lang="en-US" sz="16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extLst>
                  <a:ext uri="{0D108BD9-81ED-4DB2-BD59-A6C34878D82A}">
                    <a16:rowId xmlns:a16="http://schemas.microsoft.com/office/drawing/2014/main" xmlns="" val="10000"/>
                  </a:ext>
                </a:extLst>
              </a:tr>
              <a:tr h="61170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bg2"/>
                          </a:solidFill>
                          <a:effectLst/>
                          <a:latin typeface="+mn-lt"/>
                        </a:rPr>
                        <a:t>Destek Oranı</a:t>
                      </a:r>
                      <a:endParaRPr kumimoji="0" lang="en-US" sz="16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%75</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%75</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tr-TR" sz="1400" b="1" i="0" u="none" strike="noStrike" cap="none" normalizeH="0" baseline="0" dirty="0" smtClean="0">
                        <a:ln>
                          <a:noFill/>
                        </a:ln>
                        <a:solidFill>
                          <a:schemeClr val="bg2"/>
                        </a:solidFill>
                        <a:effectLst/>
                        <a:latin typeface="+mn-lt"/>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tr-TR" sz="1400" b="1" i="0" u="none" strike="noStrike" cap="none" normalizeH="0" baseline="0" dirty="0" smtClean="0">
                          <a:ln>
                            <a:noFill/>
                          </a:ln>
                          <a:solidFill>
                            <a:schemeClr val="bg2"/>
                          </a:solidFill>
                          <a:effectLst/>
                          <a:latin typeface="+mn-lt"/>
                        </a:rPr>
                        <a:t>%75</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4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smtClean="0">
                          <a:ln>
                            <a:noFill/>
                          </a:ln>
                          <a:solidFill>
                            <a:schemeClr val="bg2"/>
                          </a:solidFill>
                          <a:effectLst/>
                          <a:latin typeface="+mn-lt"/>
                        </a:rPr>
                        <a:t>%75</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%75</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%75</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%70</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extLst>
                  <a:ext uri="{0D108BD9-81ED-4DB2-BD59-A6C34878D82A}">
                    <a16:rowId xmlns:a16="http://schemas.microsoft.com/office/drawing/2014/main" xmlns="" val="10001"/>
                  </a:ext>
                </a:extLst>
              </a:tr>
              <a:tr h="8294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bg2"/>
                          </a:solidFill>
                          <a:effectLst/>
                          <a:latin typeface="+mn-lt"/>
                        </a:rPr>
                        <a:t>Desteklenen Kurum</a:t>
                      </a:r>
                      <a:endParaRPr kumimoji="0" lang="en-US" sz="16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smtClean="0">
                          <a:ln>
                            <a:noFill/>
                          </a:ln>
                          <a:solidFill>
                            <a:schemeClr val="bg2"/>
                          </a:solidFill>
                          <a:effectLst/>
                          <a:latin typeface="+mn-lt"/>
                        </a:rPr>
                        <a:t>İşbirliği Kuruluşu</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İşbirliği Kuruluşu</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tr-TR" sz="1400" b="1" i="0" u="none" strike="noStrike" cap="none" normalizeH="0" baseline="0" dirty="0" smtClean="0">
                          <a:ln>
                            <a:noFill/>
                          </a:ln>
                          <a:solidFill>
                            <a:schemeClr val="bg2"/>
                          </a:solidFill>
                          <a:effectLst/>
                          <a:latin typeface="+mn-lt"/>
                        </a:rPr>
                        <a:t>İşbirliği Kuruluşu</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4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İşbirliği Kuruluşu</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smtClean="0">
                          <a:ln>
                            <a:noFill/>
                          </a:ln>
                          <a:solidFill>
                            <a:schemeClr val="bg2"/>
                          </a:solidFill>
                          <a:effectLst/>
                          <a:latin typeface="+mn-lt"/>
                        </a:rPr>
                        <a:t>İşbirliği Kuruluşu</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smtClean="0">
                          <a:ln>
                            <a:noFill/>
                          </a:ln>
                          <a:solidFill>
                            <a:schemeClr val="bg2"/>
                          </a:solidFill>
                          <a:effectLst/>
                          <a:latin typeface="+mn-lt"/>
                        </a:rPr>
                        <a:t>İşbirliği Kuruluşu</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smtClean="0">
                          <a:ln>
                            <a:noFill/>
                          </a:ln>
                          <a:solidFill>
                            <a:schemeClr val="bg2"/>
                          </a:solidFill>
                          <a:effectLst/>
                          <a:latin typeface="+mn-lt"/>
                        </a:rPr>
                        <a:t>Şirketler</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extLst>
                  <a:ext uri="{0D108BD9-81ED-4DB2-BD59-A6C34878D82A}">
                    <a16:rowId xmlns:a16="http://schemas.microsoft.com/office/drawing/2014/main" xmlns="" val="10002"/>
                  </a:ext>
                </a:extLst>
              </a:tr>
              <a:tr h="10477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bg2"/>
                          </a:solidFill>
                          <a:effectLst/>
                          <a:latin typeface="+mn-lt"/>
                        </a:rPr>
                        <a:t>Destek Tutarı (USD)</a:t>
                      </a:r>
                      <a:endParaRPr kumimoji="0" lang="en-US" sz="16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400.000</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hMerge="1">
                  <a:txBody>
                    <a:bodyPr/>
                    <a:lstStyle/>
                    <a:p>
                      <a:endParaRPr lang="tr-TR"/>
                    </a:p>
                  </a:txBody>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4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smtClean="0">
                          <a:ln>
                            <a:noFill/>
                          </a:ln>
                          <a:solidFill>
                            <a:schemeClr val="bg2"/>
                          </a:solidFill>
                          <a:effectLst/>
                          <a:latin typeface="+mn-lt"/>
                        </a:rPr>
                        <a:t>150.000 (Program Başına)</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100.000 (Program Başına)</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Emsal Brüt Ücret</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smtClean="0">
                          <a:ln>
                            <a:noFill/>
                          </a:ln>
                          <a:solidFill>
                            <a:schemeClr val="bg2"/>
                          </a:solidFill>
                          <a:effectLst/>
                          <a:latin typeface="+mn-lt"/>
                        </a:rPr>
                        <a:t>50.000</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extLst>
                  <a:ext uri="{0D108BD9-81ED-4DB2-BD59-A6C34878D82A}">
                    <a16:rowId xmlns:a16="http://schemas.microsoft.com/office/drawing/2014/main" xmlns="" val="10003"/>
                  </a:ext>
                </a:extLst>
              </a:tr>
              <a:tr h="74214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bg2"/>
                          </a:solidFill>
                          <a:effectLst/>
                          <a:latin typeface="+mn-lt"/>
                        </a:rPr>
                        <a:t>Faaliyet</a:t>
                      </a:r>
                      <a:endParaRPr kumimoji="0" lang="en-US" sz="16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Program süresince (3+2 yıl)</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hMerge="1">
                  <a:txBody>
                    <a:bodyPr/>
                    <a:lstStyle/>
                    <a:p>
                      <a:endParaRPr lang="tr-TR"/>
                    </a:p>
                  </a:txBody>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400" b="1" i="0" u="none" strike="noStrike" cap="none" normalizeH="0" baseline="0" dirty="0" smtClean="0">
                        <a:ln>
                          <a:noFill/>
                        </a:ln>
                        <a:solidFill>
                          <a:schemeClr val="bg2"/>
                        </a:solidFill>
                        <a:effectLst/>
                        <a:latin typeface="+mn-lt"/>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10 Adet</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smtClean="0">
                          <a:ln>
                            <a:noFill/>
                          </a:ln>
                          <a:solidFill>
                            <a:schemeClr val="bg2"/>
                          </a:solidFill>
                          <a:effectLst/>
                          <a:latin typeface="+mn-lt"/>
                        </a:rPr>
                        <a:t>10 Adet</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2 Kişi</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bg2"/>
                          </a:solidFill>
                          <a:effectLst/>
                          <a:latin typeface="+mn-lt"/>
                        </a:rPr>
                        <a:t>3 Yıl</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chemeClr val="accent2">
                            <a:lumMod val="0"/>
                            <a:lumOff val="100000"/>
                          </a:schemeClr>
                        </a:gs>
                        <a:gs pos="26000">
                          <a:schemeClr val="accent2">
                            <a:lumMod val="0"/>
                            <a:lumOff val="100000"/>
                          </a:schemeClr>
                        </a:gs>
                        <a:gs pos="100000">
                          <a:schemeClr val="accent2">
                            <a:lumMod val="100000"/>
                          </a:schemeClr>
                        </a:gs>
                      </a:gsLst>
                      <a:path path="circle">
                        <a:fillToRect l="100000" t="100000"/>
                      </a:path>
                      <a:tileRect r="-100000" b="-100000"/>
                    </a:gradFill>
                  </a:tcPr>
                </a:tc>
                <a:extLst>
                  <a:ext uri="{0D108BD9-81ED-4DB2-BD59-A6C34878D82A}">
                    <a16:rowId xmlns:a16="http://schemas.microsoft.com/office/drawing/2014/main" xmlns="" val="10004"/>
                  </a:ext>
                </a:extLst>
              </a:tr>
            </a:tbl>
          </a:graphicData>
        </a:graphic>
      </p:graphicFrame>
      <p:sp>
        <p:nvSpPr>
          <p:cNvPr id="3" name="Slayt Numarası Yer Tutucusu 2"/>
          <p:cNvSpPr>
            <a:spLocks noGrp="1"/>
          </p:cNvSpPr>
          <p:nvPr>
            <p:ph type="sldNum" sz="quarter" idx="12"/>
          </p:nvPr>
        </p:nvSpPr>
        <p:spPr/>
        <p:txBody>
          <a:bodyPr/>
          <a:lstStyle/>
          <a:p>
            <a:fld id="{D57F1E4F-1CFF-5643-939E-02111984F565}" type="slidenum">
              <a:rPr lang="en-US" smtClean="0">
                <a:solidFill>
                  <a:srgbClr val="FFFFFF"/>
                </a:solidFill>
              </a:rPr>
              <a:pPr/>
              <a:t>4</a:t>
            </a:fld>
            <a:endParaRPr lang="en-US" dirty="0">
              <a:solidFill>
                <a:srgbClr val="FFFFFF"/>
              </a:solidFill>
            </a:endParaRPr>
          </a:p>
        </p:txBody>
      </p:sp>
      <p:sp>
        <p:nvSpPr>
          <p:cNvPr id="9" name="object 7"/>
          <p:cNvSpPr txBox="1"/>
          <p:nvPr/>
        </p:nvSpPr>
        <p:spPr>
          <a:xfrm>
            <a:off x="672004" y="394882"/>
            <a:ext cx="10607899" cy="380796"/>
          </a:xfrm>
          <a:prstGeom prst="rect">
            <a:avLst/>
          </a:prstGeom>
        </p:spPr>
        <p:txBody>
          <a:bodyPr wrap="square" lIns="0" tIns="0" rIns="0" bIns="0" rtlCol="0">
            <a:noAutofit/>
          </a:bodyPr>
          <a:lstStyle>
            <a:defPPr>
              <a:defRPr lang="tr-TR"/>
            </a:defPPr>
            <a:lvl1pPr marL="12700">
              <a:lnSpc>
                <a:spcPts val="2950"/>
              </a:lnSpc>
              <a:spcBef>
                <a:spcPts val="147"/>
              </a:spcBef>
              <a:defRPr sz="4000" b="1" baseline="2925">
                <a:solidFill>
                  <a:srgbClr val="FFFFFF"/>
                </a:solidFill>
                <a:cs typeface="Calibri"/>
              </a:defRPr>
            </a:lvl1pPr>
          </a:lstStyle>
          <a:p>
            <a:pPr algn="ctr"/>
            <a:r>
              <a:rPr lang="tr-TR" dirty="0" smtClean="0"/>
              <a:t>UR_GE DESTEĞİ</a:t>
            </a:r>
            <a:endParaRPr dirty="0"/>
          </a:p>
        </p:txBody>
      </p:sp>
      <p:pic>
        <p:nvPicPr>
          <p:cNvPr id="2" name="Resi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170" y="394882"/>
            <a:ext cx="4453217" cy="1914883"/>
          </a:xfrm>
          <a:prstGeom prst="rect">
            <a:avLst/>
          </a:prstGeom>
        </p:spPr>
      </p:pic>
    </p:spTree>
    <p:extLst>
      <p:ext uri="{BB962C8B-B14F-4D97-AF65-F5344CB8AC3E}">
        <p14:creationId xmlns:p14="http://schemas.microsoft.com/office/powerpoint/2010/main" val="2742855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5</a:t>
            </a:fld>
            <a:endParaRPr lang="en-US" dirty="0">
              <a:solidFill>
                <a:srgbClr val="FFFFFF"/>
              </a:solidFill>
            </a:endParaRPr>
          </a:p>
        </p:txBody>
      </p:sp>
      <p:sp>
        <p:nvSpPr>
          <p:cNvPr id="3" name="Dikey Metin Yer Tutucusu 1"/>
          <p:cNvSpPr txBox="1">
            <a:spLocks/>
          </p:cNvSpPr>
          <p:nvPr/>
        </p:nvSpPr>
        <p:spPr>
          <a:xfrm>
            <a:off x="787400" y="1307182"/>
            <a:ext cx="10682224" cy="5217443"/>
          </a:xfrm>
          <a:prstGeom prst="rect">
            <a:avLst/>
          </a:prstGeom>
        </p:spPr>
        <p:txBody>
          <a:bodyPr vert="horz"/>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1"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1"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1"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1"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1"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algn="just">
              <a:spcBef>
                <a:spcPct val="0"/>
              </a:spcBef>
              <a:buFont typeface="Wingdings" panose="05000000000000000000" pitchFamily="2" charset="2"/>
              <a:buChar char="Ø"/>
            </a:pPr>
            <a:endParaRPr lang="tr-TR" sz="1800" dirty="0" smtClean="0">
              <a:solidFill>
                <a:srgbClr val="494949"/>
              </a:solidFill>
            </a:endParaRPr>
          </a:p>
          <a:p>
            <a:pPr algn="just">
              <a:spcBef>
                <a:spcPct val="0"/>
              </a:spcBef>
              <a:buFont typeface="Wingdings" panose="05000000000000000000" pitchFamily="2" charset="2"/>
              <a:buChar char="Ø"/>
            </a:pPr>
            <a:endParaRPr lang="tr-TR" sz="1800" dirty="0" smtClean="0">
              <a:solidFill>
                <a:srgbClr val="494949"/>
              </a:solidFill>
            </a:endParaRPr>
          </a:p>
          <a:p>
            <a:pPr algn="just">
              <a:spcBef>
                <a:spcPct val="0"/>
              </a:spcBef>
              <a:buFont typeface="Wingdings" panose="05000000000000000000" pitchFamily="2" charset="2"/>
              <a:buChar char="Ø"/>
            </a:pPr>
            <a:endParaRPr lang="tr-TR" sz="1800" dirty="0" smtClean="0">
              <a:solidFill>
                <a:srgbClr val="494949"/>
              </a:solidFill>
            </a:endParaRPr>
          </a:p>
          <a:p>
            <a:pPr algn="just">
              <a:spcBef>
                <a:spcPct val="0"/>
              </a:spcBef>
              <a:buFont typeface="Arial" panose="020B0604020202020204" pitchFamily="34" charset="0"/>
              <a:buChar char="•"/>
            </a:pPr>
            <a:r>
              <a:rPr lang="tr-TR" dirty="0" smtClean="0">
                <a:solidFill>
                  <a:srgbClr val="494949"/>
                </a:solidFill>
              </a:rPr>
              <a:t>UR-GE projelerinde, kümelerin yurtdışında tanıtılmasına yönelik harcamalar destek kapsamına alınmıştır. Böylece, kümelerin hedef pazarlarında markalaşabilmesinin yolu açılmıştır.</a:t>
            </a:r>
          </a:p>
          <a:p>
            <a:pPr algn="just">
              <a:spcBef>
                <a:spcPct val="0"/>
              </a:spcBef>
              <a:buFont typeface="Arial" panose="020B0604020202020204" pitchFamily="34" charset="0"/>
              <a:buChar char="•"/>
            </a:pPr>
            <a:endParaRPr lang="tr-TR" dirty="0" smtClean="0">
              <a:solidFill>
                <a:srgbClr val="494949"/>
              </a:solidFill>
            </a:endParaRPr>
          </a:p>
          <a:p>
            <a:pPr algn="just">
              <a:spcBef>
                <a:spcPct val="0"/>
              </a:spcBef>
              <a:buFont typeface="Arial" panose="020B0604020202020204" pitchFamily="34" charset="0"/>
              <a:buChar char="•"/>
            </a:pPr>
            <a:r>
              <a:rPr lang="tr-TR" dirty="0" smtClean="0">
                <a:solidFill>
                  <a:srgbClr val="494949"/>
                </a:solidFill>
              </a:rPr>
              <a:t>UR-GE Projelerinin 3 yıllık destek süresine, </a:t>
            </a:r>
            <a:r>
              <a:rPr lang="tr-TR" dirty="0" smtClean="0">
                <a:solidFill>
                  <a:srgbClr val="FF0000"/>
                </a:solidFill>
              </a:rPr>
              <a:t>ilave 2 yıl </a:t>
            </a:r>
            <a:r>
              <a:rPr lang="tr-TR" dirty="0" smtClean="0">
                <a:solidFill>
                  <a:srgbClr val="494949"/>
                </a:solidFill>
              </a:rPr>
              <a:t>eklenebilmesinin önü açılmıştır.  </a:t>
            </a:r>
          </a:p>
          <a:p>
            <a:pPr algn="just">
              <a:spcBef>
                <a:spcPct val="0"/>
              </a:spcBef>
              <a:buFont typeface="Arial" panose="020B0604020202020204" pitchFamily="34" charset="0"/>
              <a:buChar char="•"/>
            </a:pPr>
            <a:endParaRPr lang="tr-TR" dirty="0" smtClean="0">
              <a:solidFill>
                <a:srgbClr val="494949"/>
              </a:solidFill>
            </a:endParaRPr>
          </a:p>
          <a:p>
            <a:pPr algn="just">
              <a:spcBef>
                <a:spcPct val="0"/>
              </a:spcBef>
              <a:buFont typeface="Arial" panose="020B0604020202020204" pitchFamily="34" charset="0"/>
              <a:buChar char="•"/>
            </a:pPr>
            <a:r>
              <a:rPr lang="tr-TR" dirty="0" smtClean="0">
                <a:solidFill>
                  <a:srgbClr val="FF0000"/>
                </a:solidFill>
              </a:rPr>
              <a:t>Proje yaklaşımı, ihtiyaç analizi, gelişim yol haritası ve performans denetimi</a:t>
            </a:r>
          </a:p>
          <a:p>
            <a:pPr marL="0" indent="0" algn="just">
              <a:spcBef>
                <a:spcPct val="0"/>
              </a:spcBef>
              <a:buFont typeface="Wingdings 3" charset="2"/>
              <a:buNone/>
            </a:pPr>
            <a:endParaRPr lang="tr-TR" dirty="0" smtClean="0">
              <a:solidFill>
                <a:srgbClr val="FF0000"/>
              </a:solidFill>
            </a:endParaRPr>
          </a:p>
          <a:p>
            <a:pPr algn="just">
              <a:spcBef>
                <a:spcPct val="0"/>
              </a:spcBef>
              <a:buFont typeface="Arial" panose="020B0604020202020204" pitchFamily="34" charset="0"/>
              <a:buChar char="•"/>
            </a:pPr>
            <a:r>
              <a:rPr lang="tr-TR" dirty="0" smtClean="0">
                <a:solidFill>
                  <a:srgbClr val="FF0000"/>
                </a:solidFill>
              </a:rPr>
              <a:t>Yurt dışı fuarlara 1 defa fuar ziyareti şeklinde katılım </a:t>
            </a:r>
          </a:p>
          <a:p>
            <a:endParaRPr lang="tr-TR" dirty="0" smtClean="0"/>
          </a:p>
          <a:p>
            <a:endParaRPr lang="en-US" dirty="0"/>
          </a:p>
        </p:txBody>
      </p:sp>
      <p:sp>
        <p:nvSpPr>
          <p:cNvPr id="6" name="object 7"/>
          <p:cNvSpPr txBox="1"/>
          <p:nvPr/>
        </p:nvSpPr>
        <p:spPr>
          <a:xfrm>
            <a:off x="824562" y="481734"/>
            <a:ext cx="10607899" cy="380796"/>
          </a:xfrm>
          <a:prstGeom prst="rect">
            <a:avLst/>
          </a:prstGeom>
        </p:spPr>
        <p:txBody>
          <a:bodyPr wrap="square" lIns="0" tIns="0" rIns="0" bIns="0" rtlCol="0">
            <a:noAutofit/>
          </a:bodyPr>
          <a:lstStyle>
            <a:defPPr>
              <a:defRPr lang="tr-TR"/>
            </a:defPPr>
            <a:lvl1pPr marL="12700">
              <a:lnSpc>
                <a:spcPts val="2950"/>
              </a:lnSpc>
              <a:spcBef>
                <a:spcPts val="147"/>
              </a:spcBef>
              <a:defRPr sz="4000" b="1" baseline="2925">
                <a:solidFill>
                  <a:srgbClr val="FFFFFF"/>
                </a:solidFill>
                <a:cs typeface="Calibri"/>
              </a:defRPr>
            </a:lvl1pPr>
          </a:lstStyle>
          <a:p>
            <a:pPr algn="ctr"/>
            <a:r>
              <a:rPr lang="tr-TR" dirty="0" smtClean="0"/>
              <a:t>UR-GE DESTEĞİ - YENİLİKLER</a:t>
            </a:r>
            <a:endParaRPr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Resim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7030" y="357450"/>
            <a:ext cx="4417359" cy="1899464"/>
          </a:xfrm>
          <a:prstGeom prst="rect">
            <a:avLst/>
          </a:prstGeom>
        </p:spPr>
      </p:pic>
    </p:spTree>
    <p:extLst>
      <p:ext uri="{BB962C8B-B14F-4D97-AF65-F5344CB8AC3E}">
        <p14:creationId xmlns:p14="http://schemas.microsoft.com/office/powerpoint/2010/main" val="2585560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565401" y="2690336"/>
            <a:ext cx="7003602" cy="1426031"/>
          </a:xfrm>
          <a:prstGeom prst="rect">
            <a:avLst/>
          </a:prstGeom>
        </p:spPr>
        <p:txBody>
          <a:bodyPr vert="horz" wrap="square" lIns="0" tIns="0" rIns="0" bIns="0" rtlCol="0">
            <a:noAutofit/>
          </a:bodyPr>
          <a:lstStyle/>
          <a:p>
            <a:pPr algn="ctr" defTabSz="457200">
              <a:lnSpc>
                <a:spcPts val="3360"/>
              </a:lnSpc>
              <a:spcBef>
                <a:spcPts val="168"/>
              </a:spcBef>
              <a:buClr>
                <a:schemeClr val="accent1"/>
              </a:buClr>
              <a:buSzPct val="80000"/>
              <a:buFont typeface="Wingdings 3" charset="2"/>
              <a:buNone/>
            </a:pPr>
            <a:r>
              <a:rPr lang="tr-TR" sz="4800" b="1" baseline="3413" dirty="0">
                <a:solidFill>
                  <a:srgbClr val="990000"/>
                </a:solidFill>
                <a:latin typeface="Calibri"/>
                <a:ea typeface="+mj-ea"/>
                <a:cs typeface="Calibri"/>
              </a:rPr>
              <a:t>PAZARA GİRİŞ </a:t>
            </a:r>
            <a:r>
              <a:rPr lang="tr-TR" sz="4800" b="1" baseline="3413" dirty="0" smtClean="0">
                <a:solidFill>
                  <a:srgbClr val="990000"/>
                </a:solidFill>
                <a:latin typeface="Calibri"/>
                <a:ea typeface="+mj-ea"/>
                <a:cs typeface="Calibri"/>
              </a:rPr>
              <a:t>BELGELERİ DESTEĞİ</a:t>
            </a:r>
            <a:r>
              <a:rPr lang="en-GB" sz="4800" b="1" baseline="3413" dirty="0">
                <a:solidFill>
                  <a:srgbClr val="990000"/>
                </a:solidFill>
                <a:latin typeface="Calibri"/>
                <a:ea typeface="+mj-ea"/>
                <a:cs typeface="Calibri"/>
              </a:rPr>
              <a:t/>
            </a:r>
            <a:br>
              <a:rPr lang="en-GB" sz="4800" b="1" baseline="3413" dirty="0">
                <a:solidFill>
                  <a:srgbClr val="990000"/>
                </a:solidFill>
                <a:latin typeface="Calibri"/>
                <a:ea typeface="+mj-ea"/>
                <a:cs typeface="Calibri"/>
              </a:rPr>
            </a:br>
            <a:endParaRPr lang="tr-TR" sz="4800" b="1" baseline="3413" dirty="0">
              <a:solidFill>
                <a:srgbClr val="990000"/>
              </a:solidFill>
              <a:latin typeface="Calibri"/>
              <a:ea typeface="+mj-ea"/>
              <a:cs typeface="Calibri"/>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ayt Numarası Yer Tutucusu 4"/>
          <p:cNvSpPr>
            <a:spLocks noGrp="1"/>
          </p:cNvSpPr>
          <p:nvPr>
            <p:ph type="sldNum" sz="quarter" idx="12"/>
          </p:nvPr>
        </p:nvSpPr>
        <p:spPr/>
        <p:txBody>
          <a:bodyPr/>
          <a:lstStyle/>
          <a:p>
            <a:fld id="{D57F1E4F-1CFF-5643-939E-02111984F565}" type="slidenum">
              <a:rPr lang="en-US" smtClean="0">
                <a:solidFill>
                  <a:srgbClr val="FFFFFF"/>
                </a:solidFill>
              </a:rPr>
              <a:pPr/>
              <a:t>6</a:t>
            </a:fld>
            <a:endParaRPr lang="en-US" dirty="0">
              <a:solidFill>
                <a:srgbClr val="FFFFFF"/>
              </a:solidFill>
            </a:endParaRPr>
          </a:p>
        </p:txBody>
      </p:sp>
      <p:pic>
        <p:nvPicPr>
          <p:cNvPr id="2" name="Resi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9453" y="479052"/>
            <a:ext cx="3844269" cy="1653036"/>
          </a:xfrm>
          <a:prstGeom prst="rect">
            <a:avLst/>
          </a:prstGeom>
        </p:spPr>
      </p:pic>
    </p:spTree>
    <p:extLst>
      <p:ext uri="{BB962C8B-B14F-4D97-AF65-F5344CB8AC3E}">
        <p14:creationId xmlns:p14="http://schemas.microsoft.com/office/powerpoint/2010/main" val="2651557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57F1E4F-1CFF-5643-939E-02111984F565}" type="slidenum">
              <a:rPr lang="en-US" smtClean="0">
                <a:solidFill>
                  <a:srgbClr val="FFFFFF"/>
                </a:solidFill>
              </a:rPr>
              <a:pPr/>
              <a:t>7</a:t>
            </a:fld>
            <a:endParaRPr lang="en-US" dirty="0">
              <a:solidFill>
                <a:srgbClr val="FFFFFF"/>
              </a:solidFill>
            </a:endParaRPr>
          </a:p>
        </p:txBody>
      </p:sp>
      <p:graphicFrame>
        <p:nvGraphicFramePr>
          <p:cNvPr id="3" name="Tablo 2"/>
          <p:cNvGraphicFramePr>
            <a:graphicFrameLocks noGrp="1"/>
          </p:cNvGraphicFramePr>
          <p:nvPr>
            <p:extLst>
              <p:ext uri="{D42A27DB-BD31-4B8C-83A1-F6EECF244321}">
                <p14:modId xmlns:p14="http://schemas.microsoft.com/office/powerpoint/2010/main" val="4258846513"/>
              </p:ext>
            </p:extLst>
          </p:nvPr>
        </p:nvGraphicFramePr>
        <p:xfrm>
          <a:off x="952499" y="1655563"/>
          <a:ext cx="10134600" cy="4148336"/>
        </p:xfrm>
        <a:graphic>
          <a:graphicData uri="http://schemas.openxmlformats.org/drawingml/2006/table">
            <a:tbl>
              <a:tblPr>
                <a:tableStyleId>{284E427A-3D55-4303-BF80-6455036E1DE7}</a:tableStyleId>
              </a:tblPr>
              <a:tblGrid>
                <a:gridCol w="2533650">
                  <a:extLst>
                    <a:ext uri="{9D8B030D-6E8A-4147-A177-3AD203B41FA5}">
                      <a16:colId xmlns:a16="http://schemas.microsoft.com/office/drawing/2014/main" xmlns="" val="20000"/>
                    </a:ext>
                  </a:extLst>
                </a:gridCol>
                <a:gridCol w="2533650">
                  <a:extLst>
                    <a:ext uri="{9D8B030D-6E8A-4147-A177-3AD203B41FA5}">
                      <a16:colId xmlns:a16="http://schemas.microsoft.com/office/drawing/2014/main" xmlns="" val="20001"/>
                    </a:ext>
                  </a:extLst>
                </a:gridCol>
                <a:gridCol w="2533650">
                  <a:extLst>
                    <a:ext uri="{9D8B030D-6E8A-4147-A177-3AD203B41FA5}">
                      <a16:colId xmlns:a16="http://schemas.microsoft.com/office/drawing/2014/main" xmlns="" val="20002"/>
                    </a:ext>
                  </a:extLst>
                </a:gridCol>
                <a:gridCol w="2533650">
                  <a:extLst>
                    <a:ext uri="{9D8B030D-6E8A-4147-A177-3AD203B41FA5}">
                      <a16:colId xmlns:a16="http://schemas.microsoft.com/office/drawing/2014/main" xmlns="" val="20003"/>
                    </a:ext>
                  </a:extLst>
                </a:gridCol>
              </a:tblGrid>
              <a:tr h="659954">
                <a:tc>
                  <a:txBody>
                    <a:bodyPr/>
                    <a:lstStyle/>
                    <a:p>
                      <a:pPr algn="l">
                        <a:lnSpc>
                          <a:spcPct val="115000"/>
                        </a:lnSpc>
                        <a:spcAft>
                          <a:spcPts val="1000"/>
                        </a:spcAft>
                      </a:pPr>
                      <a:r>
                        <a:rPr lang="tr-TR" sz="2000" b="1" dirty="0">
                          <a:solidFill>
                            <a:schemeClr val="bg2"/>
                          </a:solidFill>
                          <a:effectLst/>
                        </a:rPr>
                        <a:t>Destek Kapsamı</a:t>
                      </a:r>
                      <a:endParaRPr lang="tr-TR" sz="2000" b="1" dirty="0">
                        <a:solidFill>
                          <a:schemeClr val="bg2"/>
                        </a:solidFill>
                        <a:effectLst/>
                        <a:latin typeface="Times New Roman" panose="02020603050405020304" pitchFamily="18" charset="0"/>
                        <a:ea typeface="Times New Roman" panose="02020603050405020304" pitchFamily="18" charset="0"/>
                      </a:endParaRPr>
                    </a:p>
                  </a:txBody>
                  <a:tcPr anchor="ctr"/>
                </a:tc>
                <a:tc>
                  <a:txBody>
                    <a:bodyPr/>
                    <a:lstStyle/>
                    <a:p>
                      <a:pPr algn="l">
                        <a:lnSpc>
                          <a:spcPct val="115000"/>
                        </a:lnSpc>
                        <a:spcAft>
                          <a:spcPts val="1000"/>
                        </a:spcAft>
                      </a:pPr>
                      <a:r>
                        <a:rPr lang="tr-TR" sz="2000" b="1" dirty="0">
                          <a:solidFill>
                            <a:schemeClr val="bg2"/>
                          </a:solidFill>
                          <a:effectLst/>
                        </a:rPr>
                        <a:t>Destek </a:t>
                      </a:r>
                      <a:endParaRPr lang="tr-TR" sz="2000" b="1" dirty="0">
                        <a:solidFill>
                          <a:schemeClr val="bg2"/>
                        </a:solidFill>
                        <a:effectLst/>
                        <a:latin typeface="Times New Roman" panose="02020603050405020304" pitchFamily="18" charset="0"/>
                        <a:ea typeface="Times New Roman" panose="02020603050405020304" pitchFamily="18" charset="0"/>
                      </a:endParaRPr>
                    </a:p>
                  </a:txBody>
                  <a:tcPr anchor="ctr"/>
                </a:tc>
                <a:tc>
                  <a:txBody>
                    <a:bodyPr/>
                    <a:lstStyle/>
                    <a:p>
                      <a:pPr algn="l">
                        <a:lnSpc>
                          <a:spcPct val="115000"/>
                        </a:lnSpc>
                        <a:spcAft>
                          <a:spcPts val="1000"/>
                        </a:spcAft>
                      </a:pPr>
                      <a:r>
                        <a:rPr lang="tr-TR" sz="2000" b="1" dirty="0">
                          <a:solidFill>
                            <a:schemeClr val="bg2"/>
                          </a:solidFill>
                          <a:effectLst/>
                        </a:rPr>
                        <a:t>Destek Limiti</a:t>
                      </a:r>
                      <a:endParaRPr lang="tr-TR" sz="2000" b="1" dirty="0">
                        <a:solidFill>
                          <a:schemeClr val="bg2"/>
                        </a:solidFill>
                        <a:effectLst/>
                        <a:latin typeface="Times New Roman" panose="02020603050405020304" pitchFamily="18" charset="0"/>
                        <a:ea typeface="Times New Roman" panose="02020603050405020304" pitchFamily="18" charset="0"/>
                      </a:endParaRPr>
                    </a:p>
                  </a:txBody>
                  <a:tcPr anchor="ctr"/>
                </a:tc>
                <a:tc>
                  <a:txBody>
                    <a:bodyPr/>
                    <a:lstStyle/>
                    <a:p>
                      <a:pPr algn="l">
                        <a:lnSpc>
                          <a:spcPct val="115000"/>
                        </a:lnSpc>
                        <a:spcAft>
                          <a:spcPts val="1000"/>
                        </a:spcAft>
                      </a:pPr>
                      <a:r>
                        <a:rPr lang="tr-TR" sz="2000" b="1" dirty="0">
                          <a:solidFill>
                            <a:schemeClr val="bg2"/>
                          </a:solidFill>
                          <a:effectLst/>
                        </a:rPr>
                        <a:t>Faydalanıcı</a:t>
                      </a:r>
                      <a:endParaRPr lang="tr-TR" sz="2000" b="1" dirty="0">
                        <a:solidFill>
                          <a:schemeClr val="bg2"/>
                        </a:solidFill>
                        <a:effectLst/>
                        <a:latin typeface="Times New Roman" panose="02020603050405020304" pitchFamily="18" charset="0"/>
                        <a:ea typeface="Times New Roman" panose="02020603050405020304" pitchFamily="18" charset="0"/>
                      </a:endParaRPr>
                    </a:p>
                  </a:txBody>
                  <a:tcPr anchor="ctr"/>
                </a:tc>
                <a:extLst>
                  <a:ext uri="{0D108BD9-81ED-4DB2-BD59-A6C34878D82A}">
                    <a16:rowId xmlns:a16="http://schemas.microsoft.com/office/drawing/2014/main" xmlns="" val="10000"/>
                  </a:ext>
                </a:extLst>
              </a:tr>
              <a:tr h="896371">
                <a:tc>
                  <a:txBody>
                    <a:bodyPr/>
                    <a:lstStyle/>
                    <a:p>
                      <a:pPr algn="l">
                        <a:lnSpc>
                          <a:spcPct val="115000"/>
                        </a:lnSpc>
                        <a:spcAft>
                          <a:spcPts val="1000"/>
                        </a:spcAft>
                      </a:pPr>
                      <a:r>
                        <a:rPr lang="tr-TR" sz="1400" b="1" dirty="0">
                          <a:solidFill>
                            <a:schemeClr val="bg2"/>
                          </a:solidFill>
                          <a:effectLst/>
                        </a:rPr>
                        <a:t>ISO Belgeleri </a:t>
                      </a:r>
                      <a:r>
                        <a:rPr lang="tr-TR" sz="1400" b="1" dirty="0" smtClean="0">
                          <a:solidFill>
                            <a:schemeClr val="bg2"/>
                          </a:solidFill>
                          <a:effectLst/>
                        </a:rPr>
                        <a:t>(13485,14001,14064, 22000, </a:t>
                      </a:r>
                      <a:r>
                        <a:rPr lang="tr-TR" sz="1400" b="1" dirty="0">
                          <a:solidFill>
                            <a:schemeClr val="bg2"/>
                          </a:solidFill>
                          <a:effectLst/>
                        </a:rPr>
                        <a:t>27001, 50001)                       </a:t>
                      </a:r>
                      <a:endParaRPr lang="tr-TR" sz="1400" b="1" dirty="0">
                        <a:solidFill>
                          <a:schemeClr val="bg2"/>
                        </a:solidFill>
                        <a:effectLst/>
                        <a:latin typeface="Times New Roman" panose="02020603050405020304" pitchFamily="18" charset="0"/>
                        <a:ea typeface="Times New Roman" panose="02020603050405020304" pitchFamily="18" charset="0"/>
                      </a:endParaRPr>
                    </a:p>
                  </a:txBody>
                  <a:tcPr anchor="ctr"/>
                </a:tc>
                <a:tc rowSpan="4">
                  <a:txBody>
                    <a:bodyPr/>
                    <a:lstStyle/>
                    <a:p>
                      <a:pPr algn="l">
                        <a:lnSpc>
                          <a:spcPct val="115000"/>
                        </a:lnSpc>
                        <a:spcAft>
                          <a:spcPts val="1000"/>
                        </a:spcAft>
                      </a:pPr>
                      <a:r>
                        <a:rPr lang="tr-TR" sz="2400" b="1" dirty="0">
                          <a:solidFill>
                            <a:schemeClr val="bg2"/>
                          </a:solidFill>
                          <a:effectLst/>
                        </a:rPr>
                        <a:t>% 50</a:t>
                      </a:r>
                      <a:endParaRPr lang="tr-TR" sz="3600" b="1" dirty="0">
                        <a:solidFill>
                          <a:schemeClr val="bg2"/>
                        </a:solidFill>
                        <a:effectLst/>
                        <a:latin typeface="Times New Roman" panose="02020603050405020304" pitchFamily="18" charset="0"/>
                        <a:ea typeface="Times New Roman" panose="02020603050405020304" pitchFamily="18" charset="0"/>
                      </a:endParaRPr>
                    </a:p>
                  </a:txBody>
                  <a:tcPr anchor="ctr"/>
                </a:tc>
                <a:tc rowSpan="4">
                  <a:txBody>
                    <a:bodyPr/>
                    <a:lstStyle/>
                    <a:p>
                      <a:pPr algn="l">
                        <a:lnSpc>
                          <a:spcPct val="115000"/>
                        </a:lnSpc>
                        <a:spcAft>
                          <a:spcPts val="1000"/>
                        </a:spcAft>
                      </a:pPr>
                      <a:r>
                        <a:rPr lang="tr-TR" sz="2000" b="1" dirty="0" smtClean="0">
                          <a:solidFill>
                            <a:schemeClr val="bg2"/>
                          </a:solidFill>
                          <a:effectLst/>
                        </a:rPr>
                        <a:t>250.000 </a:t>
                      </a:r>
                      <a:r>
                        <a:rPr lang="tr-TR" sz="2000" b="1" dirty="0">
                          <a:solidFill>
                            <a:schemeClr val="bg2"/>
                          </a:solidFill>
                          <a:effectLst/>
                        </a:rPr>
                        <a:t>USD / Şirket Başına Yıllık</a:t>
                      </a:r>
                      <a:endParaRPr lang="tr-TR" sz="2000" b="1" dirty="0">
                        <a:solidFill>
                          <a:schemeClr val="bg2"/>
                        </a:solidFill>
                        <a:effectLst/>
                        <a:latin typeface="Times New Roman" panose="02020603050405020304" pitchFamily="18" charset="0"/>
                        <a:ea typeface="Times New Roman" panose="02020603050405020304" pitchFamily="18" charset="0"/>
                      </a:endParaRPr>
                    </a:p>
                  </a:txBody>
                  <a:tcPr anchor="ctr"/>
                </a:tc>
                <a:tc rowSpan="4">
                  <a:txBody>
                    <a:bodyPr/>
                    <a:lstStyle/>
                    <a:p>
                      <a:pPr algn="l">
                        <a:lnSpc>
                          <a:spcPct val="115000"/>
                        </a:lnSpc>
                        <a:spcAft>
                          <a:spcPts val="1000"/>
                        </a:spcAft>
                      </a:pPr>
                      <a:r>
                        <a:rPr lang="tr-TR" sz="2000" b="1" dirty="0">
                          <a:solidFill>
                            <a:schemeClr val="bg2"/>
                          </a:solidFill>
                          <a:effectLst/>
                        </a:rPr>
                        <a:t>Sınai ve/veya ticari şirketler</a:t>
                      </a:r>
                      <a:endParaRPr lang="tr-TR" sz="2000" b="1" dirty="0">
                        <a:solidFill>
                          <a:schemeClr val="bg2"/>
                        </a:solidFill>
                        <a:effectLst/>
                        <a:latin typeface="Times New Roman" panose="02020603050405020304" pitchFamily="18" charset="0"/>
                        <a:ea typeface="Times New Roman" panose="02020603050405020304" pitchFamily="18" charset="0"/>
                      </a:endParaRPr>
                    </a:p>
                  </a:txBody>
                  <a:tcPr anchor="ctr"/>
                </a:tc>
                <a:extLst>
                  <a:ext uri="{0D108BD9-81ED-4DB2-BD59-A6C34878D82A}">
                    <a16:rowId xmlns:a16="http://schemas.microsoft.com/office/drawing/2014/main" xmlns="" val="10001"/>
                  </a:ext>
                </a:extLst>
              </a:tr>
              <a:tr h="531746">
                <a:tc>
                  <a:txBody>
                    <a:bodyPr/>
                    <a:lstStyle/>
                    <a:p>
                      <a:pPr algn="l">
                        <a:lnSpc>
                          <a:spcPct val="115000"/>
                        </a:lnSpc>
                        <a:spcAft>
                          <a:spcPts val="1000"/>
                        </a:spcAft>
                      </a:pPr>
                      <a:r>
                        <a:rPr lang="tr-TR" sz="1400" b="1" dirty="0">
                          <a:solidFill>
                            <a:schemeClr val="bg2"/>
                          </a:solidFill>
                          <a:effectLst/>
                        </a:rPr>
                        <a:t>CE İşareti</a:t>
                      </a:r>
                      <a:endParaRPr lang="tr-TR" sz="1400" b="1" dirty="0">
                        <a:solidFill>
                          <a:schemeClr val="bg2"/>
                        </a:solidFill>
                        <a:effectLst/>
                        <a:latin typeface="Times New Roman" panose="02020603050405020304" pitchFamily="18" charset="0"/>
                        <a:ea typeface="Times New Roman" panose="02020603050405020304" pitchFamily="18" charset="0"/>
                      </a:endParaRPr>
                    </a:p>
                  </a:txBody>
                  <a:tcPr anchor="ct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2"/>
                  </a:ext>
                </a:extLst>
              </a:tr>
              <a:tr h="896371">
                <a:tc>
                  <a:txBody>
                    <a:bodyPr/>
                    <a:lstStyle/>
                    <a:p>
                      <a:pPr algn="l">
                        <a:lnSpc>
                          <a:spcPct val="115000"/>
                        </a:lnSpc>
                        <a:spcAft>
                          <a:spcPts val="1000"/>
                        </a:spcAft>
                      </a:pPr>
                      <a:r>
                        <a:rPr lang="tr-TR" sz="1400" b="1" dirty="0">
                          <a:solidFill>
                            <a:schemeClr val="bg2"/>
                          </a:solidFill>
                          <a:effectLst/>
                        </a:rPr>
                        <a:t>Tarım Ürünlerine İlişkin Analiz Raporları ve Sağlık Sertifikaları</a:t>
                      </a:r>
                      <a:endParaRPr lang="tr-TR" sz="1400" b="1" dirty="0">
                        <a:solidFill>
                          <a:schemeClr val="bg2"/>
                        </a:solidFill>
                        <a:effectLst/>
                        <a:latin typeface="Times New Roman" panose="02020603050405020304" pitchFamily="18" charset="0"/>
                        <a:ea typeface="Times New Roman" panose="02020603050405020304" pitchFamily="18" charset="0"/>
                      </a:endParaRPr>
                    </a:p>
                  </a:txBody>
                  <a:tcPr anchor="ct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3"/>
                  </a:ext>
                </a:extLst>
              </a:tr>
              <a:tr h="1163894">
                <a:tc>
                  <a:txBody>
                    <a:bodyPr/>
                    <a:lstStyle/>
                    <a:p>
                      <a:pPr algn="l">
                        <a:lnSpc>
                          <a:spcPct val="115000"/>
                        </a:lnSpc>
                        <a:spcAft>
                          <a:spcPts val="1000"/>
                        </a:spcAft>
                      </a:pPr>
                      <a:r>
                        <a:rPr lang="tr-TR" sz="1400" b="1" dirty="0">
                          <a:solidFill>
                            <a:schemeClr val="bg2"/>
                          </a:solidFill>
                          <a:effectLst/>
                        </a:rPr>
                        <a:t>Uluslararası Nitelikteki Diğer </a:t>
                      </a:r>
                    </a:p>
                    <a:p>
                      <a:pPr algn="l">
                        <a:lnSpc>
                          <a:spcPct val="115000"/>
                        </a:lnSpc>
                        <a:spcAft>
                          <a:spcPts val="1000"/>
                        </a:spcAft>
                      </a:pPr>
                      <a:r>
                        <a:rPr lang="tr-TR" sz="1400" b="1" dirty="0">
                          <a:solidFill>
                            <a:schemeClr val="bg2"/>
                          </a:solidFill>
                          <a:effectLst/>
                        </a:rPr>
                        <a:t>Pazara Giriş Belgeleri</a:t>
                      </a:r>
                      <a:endParaRPr lang="tr-TR" sz="1400" b="1" dirty="0">
                        <a:solidFill>
                          <a:schemeClr val="bg2"/>
                        </a:solidFill>
                        <a:effectLst/>
                        <a:latin typeface="Times New Roman" panose="02020603050405020304" pitchFamily="18" charset="0"/>
                        <a:ea typeface="Times New Roman" panose="02020603050405020304" pitchFamily="18" charset="0"/>
                      </a:endParaRPr>
                    </a:p>
                  </a:txBody>
                  <a:tcPr anchor="ct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xmlns="" val="10004"/>
                  </a:ext>
                </a:extLst>
              </a:tr>
            </a:tbl>
          </a:graphicData>
        </a:graphic>
      </p:graphicFrame>
      <p:sp>
        <p:nvSpPr>
          <p:cNvPr id="4" name="Dikdörtgen 3"/>
          <p:cNvSpPr/>
          <p:nvPr/>
        </p:nvSpPr>
        <p:spPr>
          <a:xfrm>
            <a:off x="3230413" y="374134"/>
            <a:ext cx="5578771" cy="477054"/>
          </a:xfrm>
          <a:prstGeom prst="rect">
            <a:avLst/>
          </a:prstGeom>
        </p:spPr>
        <p:txBody>
          <a:bodyPr wrap="square" lIns="0" tIns="0" rIns="0" bIns="0" rtlCol="0">
            <a:noAutofit/>
          </a:bodyPr>
          <a:lstStyle/>
          <a:p>
            <a:pPr marL="12700" algn="ctr">
              <a:lnSpc>
                <a:spcPts val="2950"/>
              </a:lnSpc>
              <a:spcBef>
                <a:spcPts val="147"/>
              </a:spcBef>
            </a:pPr>
            <a:r>
              <a:rPr lang="tr-TR" sz="4000" b="1" baseline="2925" dirty="0">
                <a:solidFill>
                  <a:srgbClr val="FFFFFF"/>
                </a:solidFill>
                <a:cs typeface="Calibri"/>
              </a:rPr>
              <a:t>PAZARA GİRİŞ BELGELERİ DESTEĞİ</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Resim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7383" y="374134"/>
            <a:ext cx="4431537" cy="1905561"/>
          </a:xfrm>
          <a:prstGeom prst="rect">
            <a:avLst/>
          </a:prstGeom>
        </p:spPr>
      </p:pic>
    </p:spTree>
    <p:extLst>
      <p:ext uri="{BB962C8B-B14F-4D97-AF65-F5344CB8AC3E}">
        <p14:creationId xmlns:p14="http://schemas.microsoft.com/office/powerpoint/2010/main" val="3277658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ey Metin Yer Tutucusu 1"/>
          <p:cNvSpPr txBox="1">
            <a:spLocks/>
          </p:cNvSpPr>
          <p:nvPr/>
        </p:nvSpPr>
        <p:spPr>
          <a:xfrm>
            <a:off x="714777" y="1583613"/>
            <a:ext cx="10064840" cy="5217443"/>
          </a:xfrm>
          <a:prstGeom prst="rect">
            <a:avLst/>
          </a:prstGeom>
        </p:spPr>
        <p:txBody>
          <a:bodyPr vert="horz"/>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1"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1"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1"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1"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1"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a:buFont typeface="Wingdings" panose="05000000000000000000" pitchFamily="2" charset="2"/>
              <a:buChar char="Ø"/>
            </a:pPr>
            <a:endParaRPr lang="tr-TR" dirty="0" smtClean="0">
              <a:solidFill>
                <a:srgbClr val="000000"/>
              </a:solidFill>
              <a:latin typeface="+mn-lt"/>
              <a:ea typeface="ＭＳ Ｐゴシック" charset="0"/>
              <a:cs typeface="Times New Roman" charset="0"/>
            </a:endParaRPr>
          </a:p>
          <a:p>
            <a:pPr algn="just">
              <a:buFont typeface="Wingdings" panose="05000000000000000000" pitchFamily="2" charset="2"/>
              <a:buChar char="Ø"/>
            </a:pPr>
            <a:endParaRPr lang="tr-TR" dirty="0" smtClean="0">
              <a:solidFill>
                <a:srgbClr val="000000"/>
              </a:solidFill>
              <a:latin typeface="+mn-lt"/>
              <a:ea typeface="ＭＳ Ｐゴシック" charset="0"/>
              <a:cs typeface="Times New Roman" charset="0"/>
            </a:endParaRPr>
          </a:p>
          <a:p>
            <a:pPr algn="just">
              <a:buFont typeface="Arial" panose="020B0604020202020204" pitchFamily="34" charset="0"/>
              <a:buChar char="•"/>
            </a:pPr>
            <a:r>
              <a:rPr lang="tr-TR" sz="2400" dirty="0" smtClean="0">
                <a:solidFill>
                  <a:srgbClr val="494949"/>
                </a:solidFill>
                <a:latin typeface="+mn-lt"/>
              </a:rPr>
              <a:t>Yıllık şirket başına 250.000 ABD Doları limit korunmuş olup, belge başına </a:t>
            </a:r>
            <a:r>
              <a:rPr lang="tr-TR" sz="2400" dirty="0" smtClean="0">
                <a:solidFill>
                  <a:srgbClr val="FF0000"/>
                </a:solidFill>
                <a:latin typeface="+mn-lt"/>
              </a:rPr>
              <a:t>25.000 ABD Doları sınırı kaldırılmıştır</a:t>
            </a:r>
            <a:r>
              <a:rPr lang="tr-TR" sz="2400" dirty="0" smtClean="0">
                <a:solidFill>
                  <a:srgbClr val="494949"/>
                </a:solidFill>
                <a:latin typeface="+mn-lt"/>
              </a:rPr>
              <a:t>. Böylece gemi ve yat sektörü gibi yüksek maliyetli belge giderlerinin olduğu sektörlerdeki pazara giriş belgelerinin desteklenebilmesinin önü açılmıştır.</a:t>
            </a:r>
          </a:p>
          <a:p>
            <a:pPr>
              <a:buFont typeface="Wingdings" panose="05000000000000000000" pitchFamily="2" charset="2"/>
              <a:buChar char="Ø"/>
            </a:pPr>
            <a:endParaRPr lang="en-US" sz="2400" dirty="0">
              <a:latin typeface="+mn-lt"/>
            </a:endParaRPr>
          </a:p>
        </p:txBody>
      </p:sp>
      <p:sp>
        <p:nvSpPr>
          <p:cNvPr id="4" name="Unvan 1"/>
          <p:cNvSpPr txBox="1">
            <a:spLocks/>
          </p:cNvSpPr>
          <p:nvPr/>
        </p:nvSpPr>
        <p:spPr>
          <a:xfrm>
            <a:off x="647694" y="368704"/>
            <a:ext cx="8353431" cy="396000"/>
          </a:xfrm>
          <a:prstGeom prst="rect">
            <a:avLst/>
          </a:prstGeom>
        </p:spPr>
        <p:txBody>
          <a:bodyPr>
            <a:noAutofit/>
          </a:bodyPr>
          <a:lstStyle>
            <a:lvl1pPr algn="ctr" defTabSz="457200" rtl="0" eaLnBrk="1" latinLnBrk="0" hangingPunct="1">
              <a:spcBef>
                <a:spcPct val="0"/>
              </a:spcBef>
              <a:buNone/>
              <a:defRPr sz="4200" b="1" i="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800" smtClean="0"/>
              <a:t>KÜRESEL TEDARİK ZİNCİRİNE GİRİŞ DESTEĞİ</a:t>
            </a:r>
            <a:endParaRPr lang="en-US" sz="2800"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ayt Numarası Yer Tutucusu 6"/>
          <p:cNvSpPr>
            <a:spLocks noGrp="1"/>
          </p:cNvSpPr>
          <p:nvPr>
            <p:ph type="sldNum" sz="quarter" idx="12"/>
          </p:nvPr>
        </p:nvSpPr>
        <p:spPr/>
        <p:txBody>
          <a:bodyPr/>
          <a:lstStyle/>
          <a:p>
            <a:fld id="{D57F1E4F-1CFF-5643-939E-02111984F565}" type="slidenum">
              <a:rPr lang="en-US" smtClean="0">
                <a:solidFill>
                  <a:srgbClr val="FFFFFF"/>
                </a:solidFill>
              </a:rPr>
              <a:pPr/>
              <a:t>8</a:t>
            </a:fld>
            <a:endParaRPr lang="en-US" dirty="0">
              <a:solidFill>
                <a:srgbClr val="FFFFFF"/>
              </a:solidFill>
            </a:endParaRPr>
          </a:p>
        </p:txBody>
      </p:sp>
      <p:sp>
        <p:nvSpPr>
          <p:cNvPr id="8" name="Metin kutusu 7"/>
          <p:cNvSpPr txBox="1"/>
          <p:nvPr/>
        </p:nvSpPr>
        <p:spPr>
          <a:xfrm>
            <a:off x="952150" y="368704"/>
            <a:ext cx="10517474" cy="477054"/>
          </a:xfrm>
          <a:prstGeom prst="rect">
            <a:avLst/>
          </a:prstGeom>
        </p:spPr>
        <p:txBody>
          <a:bodyPr wrap="square" lIns="0" tIns="0" rIns="0" bIns="0" rtlCol="0">
            <a:noAutofit/>
          </a:bodyPr>
          <a:lstStyle>
            <a:defPPr>
              <a:defRPr lang="tr-TR"/>
            </a:defPPr>
            <a:lvl1pPr marL="12700" algn="ctr">
              <a:lnSpc>
                <a:spcPts val="2950"/>
              </a:lnSpc>
              <a:spcBef>
                <a:spcPts val="147"/>
              </a:spcBef>
              <a:defRPr sz="4000" b="1" baseline="2925">
                <a:solidFill>
                  <a:srgbClr val="FFFFFF"/>
                </a:solidFill>
                <a:cs typeface="Calibri"/>
              </a:defRPr>
            </a:lvl1pPr>
          </a:lstStyle>
          <a:p>
            <a:r>
              <a:rPr lang="tr-TR" dirty="0"/>
              <a:t>PAZARA GİRİŞ </a:t>
            </a:r>
            <a:r>
              <a:rPr lang="tr-TR" dirty="0" smtClean="0"/>
              <a:t>BELGELERİ DESTEĞİ- YENİLİKLER</a:t>
            </a:r>
            <a:endParaRPr lang="tr-TR" dirty="0"/>
          </a:p>
        </p:txBody>
      </p:sp>
    </p:spTree>
    <p:extLst>
      <p:ext uri="{BB962C8B-B14F-4D97-AF65-F5344CB8AC3E}">
        <p14:creationId xmlns:p14="http://schemas.microsoft.com/office/powerpoint/2010/main" val="307530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314169" y="2347078"/>
            <a:ext cx="11574555" cy="3097213"/>
          </a:xfrm>
          <a:prstGeom prst="rect">
            <a:avLst/>
          </a:prstGeom>
        </p:spPr>
        <p:txBody>
          <a:bodyPr vert="horz" wrap="square" lIns="0" tIns="0" rIns="0" bIns="0" rtlCol="0">
            <a:noAutofit/>
          </a:bodyPr>
          <a:lstStyle>
            <a:lvl1pPr indent="0" algn="ctr" defTabSz="457200">
              <a:lnSpc>
                <a:spcPts val="3360"/>
              </a:lnSpc>
              <a:spcBef>
                <a:spcPts val="168"/>
              </a:spcBef>
              <a:spcAft>
                <a:spcPts val="0"/>
              </a:spcAft>
              <a:buClr>
                <a:schemeClr val="accent1"/>
              </a:buClr>
              <a:buSzPct val="80000"/>
              <a:buFont typeface="Wingdings 3" charset="2"/>
              <a:buNone/>
              <a:defRPr sz="4800" b="1" i="0" baseline="3413">
                <a:solidFill>
                  <a:srgbClr val="990000"/>
                </a:solidFill>
                <a:latin typeface="Calibri"/>
                <a:ea typeface="+mj-ea"/>
                <a:cs typeface="Calibri"/>
              </a:defRPr>
            </a:lvl1pPr>
            <a:lvl2pPr marL="742950" indent="-285750" defTabSz="457200">
              <a:spcBef>
                <a:spcPts val="1000"/>
              </a:spcBef>
              <a:spcAft>
                <a:spcPts val="0"/>
              </a:spcAft>
              <a:buClr>
                <a:schemeClr val="accent1"/>
              </a:buClr>
              <a:buSzPct val="80000"/>
              <a:buFont typeface="Wingdings 3" charset="2"/>
              <a:buChar char=""/>
              <a:defRPr b="1" i="0">
                <a:latin typeface="+mj-lt"/>
                <a:ea typeface="+mj-ea"/>
                <a:cs typeface="+mj-cs"/>
              </a:defRPr>
            </a:lvl2pPr>
            <a:lvl3pPr marL="1143000" indent="-228600" defTabSz="457200">
              <a:spcBef>
                <a:spcPts val="1000"/>
              </a:spcBef>
              <a:spcAft>
                <a:spcPts val="0"/>
              </a:spcAft>
              <a:buClr>
                <a:schemeClr val="accent1"/>
              </a:buClr>
              <a:buSzPct val="80000"/>
              <a:buFont typeface="Wingdings 3" charset="2"/>
              <a:buChar char=""/>
              <a:defRPr sz="1600" b="1" i="0">
                <a:latin typeface="+mj-lt"/>
                <a:ea typeface="+mj-ea"/>
                <a:cs typeface="+mj-cs"/>
              </a:defRPr>
            </a:lvl3pPr>
            <a:lvl4pPr marL="16002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4pPr>
            <a:lvl5pPr marL="2057400" indent="-228600" defTabSz="457200">
              <a:spcBef>
                <a:spcPts val="1000"/>
              </a:spcBef>
              <a:spcAft>
                <a:spcPts val="0"/>
              </a:spcAft>
              <a:buClr>
                <a:schemeClr val="accent1"/>
              </a:buClr>
              <a:buSzPct val="80000"/>
              <a:buFont typeface="Wingdings 3" charset="2"/>
              <a:buChar char=""/>
              <a:defRPr sz="1400" b="1" i="0">
                <a:latin typeface="+mj-lt"/>
                <a:ea typeface="+mj-ea"/>
                <a:cs typeface="+mj-cs"/>
              </a:defRPr>
            </a:lvl5pPr>
            <a:lvl6pPr marL="25146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6pPr>
            <a:lvl7pPr marL="29718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7pPr>
            <a:lvl8pPr marL="34290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8pPr>
            <a:lvl9pPr marL="3886200" indent="-228600" defTabSz="457200">
              <a:spcBef>
                <a:spcPts val="1000"/>
              </a:spcBef>
              <a:spcAft>
                <a:spcPts val="0"/>
              </a:spcAft>
              <a:buClr>
                <a:schemeClr val="accent1"/>
              </a:buClr>
              <a:buSzPct val="80000"/>
              <a:buFont typeface="Wingdings 3" charset="2"/>
              <a:buChar char=""/>
              <a:defRPr sz="1400" b="0" i="0">
                <a:latin typeface="+mj-lt"/>
                <a:ea typeface="+mj-ea"/>
                <a:cs typeface="+mj-cs"/>
              </a:defRPr>
            </a:lvl9pPr>
          </a:lstStyle>
          <a:p>
            <a:endParaRPr lang="tr-TR" dirty="0" smtClean="0"/>
          </a:p>
          <a:p>
            <a:endParaRPr lang="tr-TR" dirty="0"/>
          </a:p>
          <a:p>
            <a:r>
              <a:rPr lang="tr-TR" dirty="0" smtClean="0"/>
              <a:t>PAZAR </a:t>
            </a:r>
            <a:r>
              <a:rPr lang="tr-TR" dirty="0"/>
              <a:t>ARAŞTIRMASI </a:t>
            </a:r>
            <a:r>
              <a:rPr lang="tr-TR" dirty="0" smtClean="0"/>
              <a:t>ve PAZARA </a:t>
            </a:r>
            <a:r>
              <a:rPr lang="tr-TR" dirty="0"/>
              <a:t>GİRİŞ DESTEĞİ</a:t>
            </a:r>
            <a:r>
              <a:rPr lang="en-GB" dirty="0"/>
              <a:t/>
            </a:r>
            <a:br>
              <a:rPr lang="en-GB" dirty="0"/>
            </a:br>
            <a:endParaRPr lang="tr-TR"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98" y="6505727"/>
            <a:ext cx="56753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ayt Numarası Yer Tutucusu 4"/>
          <p:cNvSpPr>
            <a:spLocks noGrp="1"/>
          </p:cNvSpPr>
          <p:nvPr>
            <p:ph type="sldNum" sz="quarter" idx="12"/>
          </p:nvPr>
        </p:nvSpPr>
        <p:spPr/>
        <p:txBody>
          <a:bodyPr/>
          <a:lstStyle/>
          <a:p>
            <a:fld id="{D57F1E4F-1CFF-5643-939E-02111984F565}" type="slidenum">
              <a:rPr lang="en-US" smtClean="0">
                <a:solidFill>
                  <a:srgbClr val="FFFFFF"/>
                </a:solidFill>
              </a:rPr>
              <a:pPr/>
              <a:t>9</a:t>
            </a:fld>
            <a:endParaRPr lang="en-US" dirty="0">
              <a:solidFill>
                <a:srgbClr val="FFFFFF"/>
              </a:solidFill>
            </a:endParaRPr>
          </a:p>
        </p:txBody>
      </p:sp>
    </p:spTree>
    <p:extLst>
      <p:ext uri="{BB962C8B-B14F-4D97-AF65-F5344CB8AC3E}">
        <p14:creationId xmlns:p14="http://schemas.microsoft.com/office/powerpoint/2010/main" val="31336717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_Ion">
  <a:themeElements>
    <a:clrScheme name="turq">
      <a:dk1>
        <a:srgbClr val="C3A572"/>
      </a:dk1>
      <a:lt1>
        <a:srgbClr val="C3A572"/>
      </a:lt1>
      <a:dk2>
        <a:srgbClr val="083048"/>
      </a:dk2>
      <a:lt2>
        <a:srgbClr val="FFFFFF"/>
      </a:lt2>
      <a:accent1>
        <a:srgbClr val="00ACC9"/>
      </a:accent1>
      <a:accent2>
        <a:srgbClr val="C3A572"/>
      </a:accent2>
      <a:accent3>
        <a:srgbClr val="EF7A24"/>
      </a:accent3>
      <a:accent4>
        <a:srgbClr val="5AA0F5"/>
      </a:accent4>
      <a:accent5>
        <a:srgbClr val="C4E46E"/>
      </a:accent5>
      <a:accent6>
        <a:srgbClr val="BDE0FB"/>
      </a:accent6>
      <a:hlink>
        <a:srgbClr val="00ACC9"/>
      </a:hlink>
      <a:folHlink>
        <a:srgbClr val="7030A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yeniasd" id="{6456FFD4-0677-4516-9F5D-74D7E5E6C075}" vid="{AF375EC2-5A30-4D95-B6F8-4E546A2B3DAC}"/>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793</TotalTime>
  <Words>3683</Words>
  <Application>Microsoft Office PowerPoint</Application>
  <PresentationFormat>Geniş ekran</PresentationFormat>
  <Paragraphs>649</Paragraphs>
  <Slides>38</Slides>
  <Notes>38</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38</vt:i4>
      </vt:variant>
    </vt:vector>
  </HeadingPairs>
  <TitlesOfParts>
    <vt:vector size="48" baseType="lpstr">
      <vt:lpstr>ＭＳ Ｐゴシック</vt:lpstr>
      <vt:lpstr>ＭＳ Ｐゴシック</vt:lpstr>
      <vt:lpstr>Arial</vt:lpstr>
      <vt:lpstr>Arial Tur</vt:lpstr>
      <vt:lpstr>Calibri</vt:lpstr>
      <vt:lpstr>Century Gothic</vt:lpstr>
      <vt:lpstr>Times New Roman</vt:lpstr>
      <vt:lpstr>Wingdings</vt:lpstr>
      <vt:lpstr>Wingdings 3</vt:lpstr>
      <vt:lpstr>3_Ion</vt:lpstr>
      <vt:lpstr>PowerPoint Sunusu</vt:lpstr>
      <vt:lpstr>MAL İHRACATINA YÖNELİK DESTEKLER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EXIMBANK ALICI KREDİLERİNDE FAİZ DESTEĞİ</vt:lpstr>
      <vt:lpstr>YURT DIŞI FUAR DESTEKLERİ</vt:lpstr>
      <vt:lpstr>PowerPoint Sunusu</vt:lpstr>
      <vt:lpstr>PowerPoint Sunusu</vt:lpstr>
      <vt:lpstr>YURTİÇİ FUAR DESTEKLERİ</vt:lpstr>
      <vt:lpstr>PowerPoint Sunusu</vt:lpstr>
      <vt:lpstr>PowerPoint Sunusu</vt:lpstr>
      <vt:lpstr>TASARIMCI ŞİRKETLERİ, TASARIM OFİSLERİ VE İŞBİRLİĞİ KURULUŞLARININ DESTEKLENMESİ</vt:lpstr>
      <vt:lpstr>TASARIM VE ÜRÜN GELİŞTİRME PROJELERİ DESTEĞİ</vt:lpstr>
      <vt:lpstr>TASARIM DESTEĞİ - YENİLİKLER</vt:lpstr>
      <vt:lpstr>PowerPoint Sunusu</vt:lpstr>
      <vt:lpstr>MARKA PROGRAMI</vt:lpstr>
      <vt:lpstr>TURQUALITY® PROGRAMI</vt:lpstr>
      <vt:lpstr>TURQUALITY® PROGRAMI-YENİLİKLER</vt:lpstr>
      <vt:lpstr>PowerPoint Sunusu</vt:lpstr>
    </vt:vector>
  </TitlesOfParts>
  <Company>Ekonomi Bakanlığı</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 ERGÜN GÜLER</dc:creator>
  <cp:lastModifiedBy>Meltem Dere</cp:lastModifiedBy>
  <cp:revision>89</cp:revision>
  <cp:lastPrinted>2018-04-13T12:04:45Z</cp:lastPrinted>
  <dcterms:created xsi:type="dcterms:W3CDTF">2017-11-03T11:06:37Z</dcterms:created>
  <dcterms:modified xsi:type="dcterms:W3CDTF">2018-07-27T11:45:07Z</dcterms:modified>
</cp:coreProperties>
</file>